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0" r:id="rId3"/>
    <p:sldId id="259" r:id="rId4"/>
    <p:sldId id="262" r:id="rId5"/>
    <p:sldId id="275" r:id="rId6"/>
    <p:sldId id="278" r:id="rId7"/>
    <p:sldId id="293" r:id="rId8"/>
    <p:sldId id="294" r:id="rId9"/>
    <p:sldId id="295" r:id="rId10"/>
    <p:sldId id="296" r:id="rId11"/>
    <p:sldId id="277" r:id="rId12"/>
    <p:sldId id="279" r:id="rId13"/>
    <p:sldId id="280" r:id="rId14"/>
    <p:sldId id="272" r:id="rId15"/>
    <p:sldId id="282" r:id="rId16"/>
    <p:sldId id="284" r:id="rId17"/>
    <p:sldId id="283" r:id="rId18"/>
    <p:sldId id="281" r:id="rId19"/>
    <p:sldId id="291" r:id="rId20"/>
    <p:sldId id="286" r:id="rId21"/>
    <p:sldId id="287" r:id="rId22"/>
    <p:sldId id="273" r:id="rId23"/>
    <p:sldId id="267" r:id="rId24"/>
    <p:sldId id="269" r:id="rId25"/>
    <p:sldId id="270" r:id="rId26"/>
    <p:sldId id="265" r:id="rId27"/>
    <p:sldId id="292" r:id="rId28"/>
    <p:sldId id="285" r:id="rId29"/>
    <p:sldId id="297" r:id="rId30"/>
  </p:sldIdLst>
  <p:sldSz cx="9144000" cy="6858000" type="screen4x3"/>
  <p:notesSz cx="6858000" cy="92964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 uri="{2D200454-40CA-4A62-9FC3-DE9A4176ACB9}">
      <p15:notesGuideLst xmlns:p15="http://schemas.microsoft.com/office/powerpoint/2012/main">
        <p15:guide id="1" orient="horz" pos="2887"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93A96"/>
    <a:srgbClr val="202F4E"/>
    <a:srgbClr val="422C16"/>
    <a:srgbClr val="0C788E"/>
    <a:srgbClr val="025198"/>
    <a:srgbClr val="000099"/>
    <a:srgbClr val="1C1C1C"/>
    <a:srgbClr val="660066"/>
    <a:srgbClr val="0000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94" autoAdjust="0"/>
    <p:restoredTop sz="72527" autoAdjust="0"/>
  </p:normalViewPr>
  <p:slideViewPr>
    <p:cSldViewPr showGuides="1">
      <p:cViewPr>
        <p:scale>
          <a:sx n="66" d="100"/>
          <a:sy n="66" d="100"/>
        </p:scale>
        <p:origin x="1782" y="84"/>
      </p:cViewPr>
      <p:guideLst>
        <p:guide orient="horz" pos="2115"/>
        <p:guide pos="2880"/>
      </p:guideLst>
    </p:cSldViewPr>
  </p:slideViewPr>
  <p:outlineViewPr>
    <p:cViewPr>
      <p:scale>
        <a:sx n="33" d="100"/>
        <a:sy n="33" d="100"/>
      </p:scale>
      <p:origin x="0" y="0"/>
    </p:cViewPr>
  </p:outlineViewPr>
  <p:notesTextViewPr>
    <p:cViewPr>
      <p:scale>
        <a:sx n="3" d="2"/>
        <a:sy n="3" d="2"/>
      </p:scale>
      <p:origin x="0" y="-264"/>
    </p:cViewPr>
  </p:notesTextViewPr>
  <p:sorterViewPr>
    <p:cViewPr>
      <p:scale>
        <a:sx n="100" d="100"/>
        <a:sy n="100" d="100"/>
      </p:scale>
      <p:origin x="0" y="0"/>
    </p:cViewPr>
  </p:sorterViewPr>
  <p:notesViewPr>
    <p:cSldViewPr showGuides="1">
      <p:cViewPr varScale="1">
        <p:scale>
          <a:sx n="63" d="100"/>
          <a:sy n="63" d="100"/>
        </p:scale>
        <p:origin x="1938" y="84"/>
      </p:cViewPr>
      <p:guideLst>
        <p:guide orient="horz" pos="2887"/>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563AA072-7834-45B4-8854-174A7DB6C0CB}" type="datetimeFigureOut">
              <a:rPr lang="en-US" smtClean="0"/>
              <a:t>5/19/2015</a:t>
            </a:fld>
            <a:endParaRPr lang="en-US"/>
          </a:p>
        </p:txBody>
      </p:sp>
      <p:sp>
        <p:nvSpPr>
          <p:cNvPr id="4" name="Slide Image Placeholder 3"/>
          <p:cNvSpPr>
            <a:spLocks noGrp="1" noRot="1" noChangeAspect="1"/>
          </p:cNvSpPr>
          <p:nvPr>
            <p:ph type="sldImg" idx="2"/>
          </p:nvPr>
        </p:nvSpPr>
        <p:spPr>
          <a:xfrm>
            <a:off x="1338263" y="62230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914606"/>
            <a:ext cx="5486400" cy="476004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457E131E-C670-468C-A89A-37CD48A439A8}" type="slidenum">
              <a:rPr lang="en-US" smtClean="0"/>
              <a:t>‹#›</a:t>
            </a:fld>
            <a:endParaRPr lang="en-US"/>
          </a:p>
        </p:txBody>
      </p:sp>
    </p:spTree>
    <p:extLst>
      <p:ext uri="{BB962C8B-B14F-4D97-AF65-F5344CB8AC3E}">
        <p14:creationId xmlns:p14="http://schemas.microsoft.com/office/powerpoint/2010/main" val="2612353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Cub_Scouting_(Boy_Scouts_of_America)" TargetMode="External"/><Relationship Id="rId7" Type="http://schemas.openxmlformats.org/officeDocument/2006/relationships/hyperlink" Target="http://en.wikipedia.org/wiki/Ranger_Award"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en.wikipedia.org/wiki/Venturing_(Boy_Scouts_of_America)" TargetMode="External"/><Relationship Id="rId5" Type="http://schemas.openxmlformats.org/officeDocument/2006/relationships/hyperlink" Target="http://en.wikipedia.org/wiki/World_Conservation_Award#cite_note-2" TargetMode="External"/><Relationship Id="rId4" Type="http://schemas.openxmlformats.org/officeDocument/2006/relationships/hyperlink" Target="http://en.wikipedia.org/wiki/Boy_Scouting_(Boy_Scouts_of_America)"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it’s motivation to stay in Scouting as a youth,” he says. “And second, it’s motivation to come back to Scouting as an adult.”</a:t>
            </a:r>
          </a:p>
          <a:p>
            <a:endParaRPr lang="en-US" dirty="0" smtClean="0"/>
          </a:p>
          <a:p>
            <a:r>
              <a:rPr lang="en-US" dirty="0" smtClean="0"/>
              <a:t>But there’s another vital reason, too. Besides being an educational initiative, international Scouting also is a peace initiative, and peace is a prime goal expressed by the World Organization of the Scout Movement.</a:t>
            </a:r>
          </a:p>
          <a:p>
            <a:endParaRPr lang="en-US" dirty="0" smtClean="0"/>
          </a:p>
          <a:p>
            <a:r>
              <a:rPr lang="en-US" dirty="0" smtClean="0"/>
              <a:t>Riding on flights home from world jamborees, Bob Russell has asked Scouts what they’ve learned from the experience. One said, “If I had a friend from another country, it would be really hard to go to war with that country.”</a:t>
            </a:r>
          </a:p>
          <a:p>
            <a:endParaRPr lang="en-US" dirty="0" smtClean="0"/>
          </a:p>
          <a:p>
            <a:r>
              <a:rPr lang="en-US" dirty="0" smtClean="0"/>
              <a:t>“All of a sudden,” Russell says, “they have a different perspective, a different worldview.”</a:t>
            </a:r>
            <a:endParaRPr lang="en-US" dirty="0"/>
          </a:p>
        </p:txBody>
      </p:sp>
      <p:sp>
        <p:nvSpPr>
          <p:cNvPr id="4" name="Slide Number Placeholder 3"/>
          <p:cNvSpPr>
            <a:spLocks noGrp="1"/>
          </p:cNvSpPr>
          <p:nvPr>
            <p:ph type="sldNum" sz="quarter" idx="10"/>
          </p:nvPr>
        </p:nvSpPr>
        <p:spPr/>
        <p:txBody>
          <a:bodyPr/>
          <a:lstStyle/>
          <a:p>
            <a:fld id="{457E131E-C670-468C-A89A-37CD48A439A8}" type="slidenum">
              <a:rPr lang="en-US" smtClean="0"/>
              <a:t>1</a:t>
            </a:fld>
            <a:endParaRPr lang="en-US"/>
          </a:p>
        </p:txBody>
      </p:sp>
    </p:spTree>
    <p:extLst>
      <p:ext uri="{BB962C8B-B14F-4D97-AF65-F5344CB8AC3E}">
        <p14:creationId xmlns:p14="http://schemas.microsoft.com/office/powerpoint/2010/main" val="363546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5150" y="474663"/>
            <a:ext cx="3187700" cy="2392362"/>
          </a:xfrm>
        </p:spPr>
      </p:sp>
      <p:sp>
        <p:nvSpPr>
          <p:cNvPr id="3" name="Notes Placeholder 2"/>
          <p:cNvSpPr>
            <a:spLocks noGrp="1"/>
          </p:cNvSpPr>
          <p:nvPr>
            <p:ph type="body" idx="1"/>
          </p:nvPr>
        </p:nvSpPr>
        <p:spPr>
          <a:xfrm>
            <a:off x="685800" y="3330453"/>
            <a:ext cx="5486400" cy="3660458"/>
          </a:xfrm>
        </p:spPr>
        <p:txBody>
          <a:bodyPr/>
          <a:lstStyle/>
          <a:p>
            <a:r>
              <a:rPr lang="en-US" sz="1800" dirty="0" smtClean="0"/>
              <a:t>YOUTH &amp; ADULTS</a:t>
            </a:r>
          </a:p>
          <a:p>
            <a:r>
              <a:rPr lang="en-US" sz="1800" dirty="0" smtClean="0"/>
              <a:t>The award seeks to broaden knowledge of international Scouting and increase appreciation and awareness of different cultures and countries.</a:t>
            </a:r>
          </a:p>
          <a:p>
            <a:endParaRPr lang="en-US" sz="1800" dirty="0" smtClean="0"/>
          </a:p>
          <a:p>
            <a:endParaRPr lang="en-US" sz="1800" dirty="0" smtClean="0"/>
          </a:p>
          <a:p>
            <a:endParaRPr lang="en-US" sz="1200" dirty="0"/>
          </a:p>
        </p:txBody>
      </p:sp>
      <p:sp>
        <p:nvSpPr>
          <p:cNvPr id="4" name="Slide Number Placeholder 3"/>
          <p:cNvSpPr>
            <a:spLocks noGrp="1"/>
          </p:cNvSpPr>
          <p:nvPr>
            <p:ph type="sldNum" sz="quarter" idx="10"/>
          </p:nvPr>
        </p:nvSpPr>
        <p:spPr/>
        <p:txBody>
          <a:bodyPr/>
          <a:lstStyle/>
          <a:p>
            <a:fld id="{457E131E-C670-468C-A89A-37CD48A439A8}" type="slidenum">
              <a:rPr lang="en-US" smtClean="0"/>
              <a:t>13</a:t>
            </a:fld>
            <a:endParaRPr lang="en-US"/>
          </a:p>
        </p:txBody>
      </p:sp>
    </p:spTree>
    <p:extLst>
      <p:ext uri="{BB962C8B-B14F-4D97-AF65-F5344CB8AC3E}">
        <p14:creationId xmlns:p14="http://schemas.microsoft.com/office/powerpoint/2010/main" val="2579725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2650" y="354013"/>
            <a:ext cx="2554288" cy="1916112"/>
          </a:xfrm>
        </p:spPr>
      </p:sp>
      <p:sp>
        <p:nvSpPr>
          <p:cNvPr id="3" name="Notes Placeholder 2"/>
          <p:cNvSpPr>
            <a:spLocks noGrp="1"/>
          </p:cNvSpPr>
          <p:nvPr>
            <p:ph type="body" idx="1"/>
          </p:nvPr>
        </p:nvSpPr>
        <p:spPr>
          <a:xfrm>
            <a:off x="245418" y="2232332"/>
            <a:ext cx="6367165" cy="6515524"/>
          </a:xfrm>
        </p:spPr>
        <p:txBody>
          <a:bodyPr/>
          <a:lstStyle/>
          <a:p>
            <a:r>
              <a:rPr lang="en-US" sz="1600" b="0" i="0" kern="1200" dirty="0" smtClean="0">
                <a:solidFill>
                  <a:schemeClr val="tx1"/>
                </a:solidFill>
                <a:effectLst/>
                <a:latin typeface="+mn-lt"/>
                <a:ea typeface="+mn-ea"/>
                <a:cs typeface="+mn-cs"/>
              </a:rPr>
              <a:t>ADULTS</a:t>
            </a:r>
          </a:p>
          <a:p>
            <a:r>
              <a:rPr lang="en-US" sz="1600" b="0" i="0" kern="1200" dirty="0" smtClean="0">
                <a:solidFill>
                  <a:schemeClr val="tx1"/>
                </a:solidFill>
                <a:effectLst/>
                <a:latin typeface="+mn-lt"/>
                <a:ea typeface="+mn-ea"/>
                <a:cs typeface="+mn-cs"/>
              </a:rPr>
              <a:t>The International Scouter's Award encourages Scouters to broaden their involvement in Scouting through participation in world Scouting activities and recognizes Scouters for their contributions to world Scouting.</a:t>
            </a:r>
          </a:p>
          <a:p>
            <a:endParaRPr lang="en-US" sz="1200" b="0" i="0" kern="1200" dirty="0" smtClean="0">
              <a:solidFill>
                <a:schemeClr val="tx1"/>
              </a:solidFill>
              <a:effectLst/>
              <a:latin typeface="+mn-lt"/>
              <a:ea typeface="+mn-ea"/>
              <a:cs typeface="+mn-cs"/>
            </a:endParaRPr>
          </a:p>
          <a:p>
            <a:r>
              <a:rPr lang="en-US" sz="1100" b="1" i="0" kern="1200" dirty="0" smtClean="0">
                <a:solidFill>
                  <a:schemeClr val="tx1"/>
                </a:solidFill>
                <a:effectLst/>
                <a:latin typeface="+mn-lt"/>
                <a:ea typeface="+mn-ea"/>
                <a:cs typeface="+mn-cs"/>
              </a:rPr>
              <a:t>Giving leadership to international Scouting:</a:t>
            </a:r>
            <a:endParaRPr lang="en-US" sz="1100" b="0" i="0" kern="1200" dirty="0" smtClean="0">
              <a:solidFill>
                <a:schemeClr val="tx1"/>
              </a:solidFill>
              <a:effectLst/>
              <a:latin typeface="+mn-lt"/>
              <a:ea typeface="+mn-ea"/>
              <a:cs typeface="+mn-cs"/>
            </a:endParaRPr>
          </a:p>
          <a:p>
            <a:pPr lvl="1"/>
            <a:r>
              <a:rPr lang="en-US" sz="1100" b="0" i="0" kern="1200" dirty="0" smtClean="0">
                <a:solidFill>
                  <a:schemeClr val="tx1"/>
                </a:solidFill>
                <a:effectLst/>
                <a:latin typeface="+mn-lt"/>
                <a:ea typeface="+mn-ea"/>
                <a:cs typeface="+mn-cs"/>
              </a:rPr>
              <a:t>Serve as a council international representative for a minimum of two consecutive years.</a:t>
            </a:r>
          </a:p>
          <a:p>
            <a:pPr lvl="1"/>
            <a:r>
              <a:rPr lang="en-US" sz="1100" b="0" i="0" kern="1200" dirty="0" smtClean="0">
                <a:solidFill>
                  <a:schemeClr val="tx1"/>
                </a:solidFill>
                <a:effectLst/>
                <a:latin typeface="+mn-lt"/>
                <a:ea typeface="+mn-ea"/>
                <a:cs typeface="+mn-cs"/>
              </a:rPr>
              <a:t>Serve as a council international committee member or as a member of the BSA's International Committee for a minimum of three consecutive years.</a:t>
            </a:r>
          </a:p>
          <a:p>
            <a:pPr lvl="1"/>
            <a:r>
              <a:rPr lang="en-US" sz="1100" b="0" i="0" kern="1200" dirty="0" smtClean="0">
                <a:solidFill>
                  <a:schemeClr val="tx1"/>
                </a:solidFill>
                <a:effectLst/>
                <a:latin typeface="+mn-lt"/>
                <a:ea typeface="+mn-ea"/>
                <a:cs typeface="+mn-cs"/>
              </a:rPr>
              <a:t>Serve as a registered adult leader with a Direct Service, Far East Council, or Transatlantic Council Cub Scout pack, Boy Scout troop, or Venturing crew.</a:t>
            </a:r>
          </a:p>
          <a:p>
            <a:r>
              <a:rPr lang="en-US" sz="1100" b="1" i="0" kern="1200" dirty="0" smtClean="0">
                <a:solidFill>
                  <a:schemeClr val="tx1"/>
                </a:solidFill>
                <a:effectLst/>
                <a:latin typeface="+mn-lt"/>
                <a:ea typeface="+mn-ea"/>
                <a:cs typeface="+mn-cs"/>
              </a:rPr>
              <a:t>Giving leadership to international events held in the United States:</a:t>
            </a:r>
            <a:endParaRPr lang="en-US" sz="1100" b="0" i="0" kern="1200" dirty="0" smtClean="0">
              <a:solidFill>
                <a:schemeClr val="tx1"/>
              </a:solidFill>
              <a:effectLst/>
              <a:latin typeface="+mn-lt"/>
              <a:ea typeface="+mn-ea"/>
              <a:cs typeface="+mn-cs"/>
            </a:endParaRPr>
          </a:p>
          <a:p>
            <a:pPr lvl="1"/>
            <a:r>
              <a:rPr lang="en-US" sz="1100" b="0" i="0" kern="1200" dirty="0" smtClean="0">
                <a:solidFill>
                  <a:schemeClr val="tx1"/>
                </a:solidFill>
                <a:effectLst/>
                <a:latin typeface="+mn-lt"/>
                <a:ea typeface="+mn-ea"/>
                <a:cs typeface="+mn-cs"/>
              </a:rPr>
              <a:t>Host Scouts/Scouters (minimum of three visitors per group) from another country as part of an official national, council, district, or unit activity.</a:t>
            </a:r>
          </a:p>
          <a:p>
            <a:pPr lvl="1"/>
            <a:r>
              <a:rPr lang="en-US" sz="1100" b="0" i="0" kern="1200" dirty="0" smtClean="0">
                <a:solidFill>
                  <a:schemeClr val="tx1"/>
                </a:solidFill>
                <a:effectLst/>
                <a:latin typeface="+mn-lt"/>
                <a:ea typeface="+mn-ea"/>
                <a:cs typeface="+mn-cs"/>
              </a:rPr>
              <a:t>Serve on the international staff at a national Scout jamboree.</a:t>
            </a:r>
          </a:p>
          <a:p>
            <a:pPr lvl="1"/>
            <a:r>
              <a:rPr lang="en-US" sz="1100" b="0" i="0" kern="1200" dirty="0" smtClean="0">
                <a:solidFill>
                  <a:schemeClr val="tx1"/>
                </a:solidFill>
                <a:effectLst/>
                <a:latin typeface="+mn-lt"/>
                <a:ea typeface="+mn-ea"/>
                <a:cs typeface="+mn-cs"/>
              </a:rPr>
              <a:t>Assist in the International Camp Staff program. Be responsible for bringing a foreign Scout on staff to the council's summer camp program for two summer camp seasons.</a:t>
            </a:r>
          </a:p>
          <a:p>
            <a:r>
              <a:rPr lang="en-US" sz="1100" b="1" i="0" kern="1200" dirty="0" smtClean="0">
                <a:solidFill>
                  <a:schemeClr val="tx1"/>
                </a:solidFill>
                <a:effectLst/>
                <a:latin typeface="+mn-lt"/>
                <a:ea typeface="+mn-ea"/>
                <a:cs typeface="+mn-cs"/>
              </a:rPr>
              <a:t>Giving leadership to international events held in other countries:</a:t>
            </a:r>
            <a:endParaRPr lang="en-US" sz="1100" b="0" i="0" kern="1200" dirty="0" smtClean="0">
              <a:solidFill>
                <a:schemeClr val="tx1"/>
              </a:solidFill>
              <a:effectLst/>
              <a:latin typeface="+mn-lt"/>
              <a:ea typeface="+mn-ea"/>
              <a:cs typeface="+mn-cs"/>
            </a:endParaRPr>
          </a:p>
          <a:p>
            <a:pPr lvl="1"/>
            <a:r>
              <a:rPr lang="en-US" sz="1100" b="0" i="0" kern="1200" dirty="0" smtClean="0">
                <a:solidFill>
                  <a:schemeClr val="tx1"/>
                </a:solidFill>
                <a:effectLst/>
                <a:latin typeface="+mn-lt"/>
                <a:ea typeface="+mn-ea"/>
                <a:cs typeface="+mn-cs"/>
              </a:rPr>
              <a:t>Serve as an adult leader in a BSA contingent to a world Scout jamboree or Pan-American Scout jamboree.</a:t>
            </a:r>
          </a:p>
          <a:p>
            <a:pPr lvl="1"/>
            <a:r>
              <a:rPr lang="en-US" sz="1100" b="0" i="0" kern="1200" dirty="0" smtClean="0">
                <a:solidFill>
                  <a:schemeClr val="tx1"/>
                </a:solidFill>
                <a:effectLst/>
                <a:latin typeface="+mn-lt"/>
                <a:ea typeface="+mn-ea"/>
                <a:cs typeface="+mn-cs"/>
              </a:rPr>
              <a:t>Serve as an adult leader for a group of BSA Scouts participating in an event held by a foreign Scout association recognized by the World Organization of the Scout Movement. The activity may be an exchange program, camp experience, a tour activity, or a home hospitality function.</a:t>
            </a:r>
          </a:p>
          <a:p>
            <a:pPr lvl="1"/>
            <a:r>
              <a:rPr lang="en-US" sz="1100" b="0" i="0" kern="1200" dirty="0" smtClean="0">
                <a:solidFill>
                  <a:schemeClr val="tx1"/>
                </a:solidFill>
                <a:effectLst/>
                <a:latin typeface="+mn-lt"/>
                <a:ea typeface="+mn-ea"/>
                <a:cs typeface="+mn-cs"/>
              </a:rPr>
              <a:t>Serve on the international service staff of a world Scout jamboree.</a:t>
            </a:r>
          </a:p>
          <a:p>
            <a:r>
              <a:rPr lang="en-US" sz="1100" b="1" i="0" kern="1200" dirty="0" smtClean="0">
                <a:solidFill>
                  <a:schemeClr val="tx1"/>
                </a:solidFill>
                <a:effectLst/>
                <a:latin typeface="+mn-lt"/>
                <a:ea typeface="+mn-ea"/>
                <a:cs typeface="+mn-cs"/>
              </a:rPr>
              <a:t>Educating self and others:</a:t>
            </a:r>
            <a:endParaRPr lang="en-US" sz="1100" b="0" i="0" kern="1200" dirty="0" smtClean="0">
              <a:solidFill>
                <a:schemeClr val="tx1"/>
              </a:solidFill>
              <a:effectLst/>
              <a:latin typeface="+mn-lt"/>
              <a:ea typeface="+mn-ea"/>
              <a:cs typeface="+mn-cs"/>
            </a:endParaRPr>
          </a:p>
          <a:p>
            <a:pPr lvl="1"/>
            <a:r>
              <a:rPr lang="en-US" sz="1100" b="0" i="0" kern="1200" dirty="0" smtClean="0">
                <a:solidFill>
                  <a:schemeClr val="tx1"/>
                </a:solidFill>
                <a:effectLst/>
                <a:latin typeface="+mn-lt"/>
                <a:ea typeface="+mn-ea"/>
                <a:cs typeface="+mn-cs"/>
              </a:rPr>
              <a:t>Attend an international Scout conference at the </a:t>
            </a:r>
            <a:r>
              <a:rPr lang="en-US" sz="1100" b="0" i="0" kern="1200" dirty="0" err="1" smtClean="0">
                <a:solidFill>
                  <a:schemeClr val="tx1"/>
                </a:solidFill>
                <a:effectLst/>
                <a:latin typeface="+mn-lt"/>
                <a:ea typeface="+mn-ea"/>
                <a:cs typeface="+mn-cs"/>
              </a:rPr>
              <a:t>Philmont</a:t>
            </a:r>
            <a:r>
              <a:rPr lang="en-US" sz="1100" b="0" i="0" kern="1200" dirty="0" smtClean="0">
                <a:solidFill>
                  <a:schemeClr val="tx1"/>
                </a:solidFill>
                <a:effectLst/>
                <a:latin typeface="+mn-lt"/>
                <a:ea typeface="+mn-ea"/>
                <a:cs typeface="+mn-cs"/>
              </a:rPr>
              <a:t> Training Center. Share what you have learned with others in your council.</a:t>
            </a:r>
          </a:p>
          <a:p>
            <a:pPr lvl="1"/>
            <a:r>
              <a:rPr lang="en-US" sz="1100" b="0" i="0" kern="1200" dirty="0" smtClean="0">
                <a:solidFill>
                  <a:schemeClr val="tx1"/>
                </a:solidFill>
                <a:effectLst/>
                <a:latin typeface="+mn-lt"/>
                <a:ea typeface="+mn-ea"/>
                <a:cs typeface="+mn-cs"/>
              </a:rPr>
              <a:t>Promote international Scouting at a district, council, region, or national event.</a:t>
            </a:r>
          </a:p>
          <a:p>
            <a:pPr lvl="1"/>
            <a:r>
              <a:rPr lang="en-US" sz="1100" b="0" i="0" kern="1200" dirty="0" smtClean="0">
                <a:solidFill>
                  <a:schemeClr val="tx1"/>
                </a:solidFill>
                <a:effectLst/>
                <a:latin typeface="+mn-lt"/>
                <a:ea typeface="+mn-ea"/>
                <a:cs typeface="+mn-cs"/>
              </a:rPr>
              <a:t>Participate in organizing or providing leadership for a BSA Scout activity in another country that involves interaction with Scouts from that country, such as an exchange program, camping experience, or tour activity.</a:t>
            </a:r>
          </a:p>
          <a:p>
            <a:r>
              <a:rPr lang="en-US" sz="1100" b="1" i="0" kern="1200" dirty="0" smtClean="0">
                <a:solidFill>
                  <a:schemeClr val="tx1"/>
                </a:solidFill>
                <a:effectLst/>
                <a:latin typeface="+mn-lt"/>
                <a:ea typeface="+mn-ea"/>
                <a:cs typeface="+mn-cs"/>
              </a:rPr>
              <a:t>Giving support to international Scouting:</a:t>
            </a:r>
            <a:endParaRPr lang="en-US" sz="1100" b="0" i="0" kern="1200" dirty="0" smtClean="0">
              <a:solidFill>
                <a:schemeClr val="tx1"/>
              </a:solidFill>
              <a:effectLst/>
              <a:latin typeface="+mn-lt"/>
              <a:ea typeface="+mn-ea"/>
              <a:cs typeface="+mn-cs"/>
            </a:endParaRPr>
          </a:p>
          <a:p>
            <a:pPr lvl="1"/>
            <a:r>
              <a:rPr lang="en-US" sz="1100" b="0" i="0" kern="1200" dirty="0" smtClean="0">
                <a:solidFill>
                  <a:schemeClr val="tx1"/>
                </a:solidFill>
                <a:effectLst/>
                <a:latin typeface="+mn-lt"/>
                <a:ea typeface="+mn-ea"/>
                <a:cs typeface="+mn-cs"/>
              </a:rPr>
              <a:t>Organize a collection for the World Friendship Fund at two district and/or council events.</a:t>
            </a:r>
          </a:p>
          <a:p>
            <a:pPr lvl="1"/>
            <a:r>
              <a:rPr lang="en-US" sz="1100" b="0" i="0" kern="1200" dirty="0" smtClean="0">
                <a:solidFill>
                  <a:schemeClr val="tx1"/>
                </a:solidFill>
                <a:effectLst/>
                <a:latin typeface="+mn-lt"/>
                <a:ea typeface="+mn-ea"/>
                <a:cs typeface="+mn-cs"/>
              </a:rPr>
              <a:t>Become or recruit a member of the Order of the Condor for the </a:t>
            </a:r>
            <a:r>
              <a:rPr lang="en-US" sz="1100" b="0" i="0" kern="1200" dirty="0" err="1" smtClean="0">
                <a:solidFill>
                  <a:schemeClr val="tx1"/>
                </a:solidFill>
                <a:effectLst/>
                <a:latin typeface="+mn-lt"/>
                <a:ea typeface="+mn-ea"/>
                <a:cs typeface="+mn-cs"/>
              </a:rPr>
              <a:t>Interamerican</a:t>
            </a:r>
            <a:r>
              <a:rPr lang="en-US" sz="1100" b="0" i="0" kern="1200" dirty="0" smtClean="0">
                <a:solidFill>
                  <a:schemeClr val="tx1"/>
                </a:solidFill>
                <a:effectLst/>
                <a:latin typeface="+mn-lt"/>
                <a:ea typeface="+mn-ea"/>
                <a:cs typeface="+mn-cs"/>
              </a:rPr>
              <a:t> Scout Foundation.</a:t>
            </a:r>
          </a:p>
          <a:p>
            <a:pPr lvl="1"/>
            <a:r>
              <a:rPr lang="en-US" sz="1100" b="0" i="0" kern="1200" dirty="0" smtClean="0">
                <a:solidFill>
                  <a:schemeClr val="tx1"/>
                </a:solidFill>
                <a:effectLst/>
                <a:latin typeface="+mn-lt"/>
                <a:ea typeface="+mn-ea"/>
                <a:cs typeface="+mn-cs"/>
              </a:rPr>
              <a:t>Become or recruit a Baden-Powell Fellow for the World Scout Foundation.</a:t>
            </a:r>
          </a:p>
          <a:p>
            <a:endParaRPr lang="en-US" sz="1100" dirty="0"/>
          </a:p>
        </p:txBody>
      </p:sp>
      <p:sp>
        <p:nvSpPr>
          <p:cNvPr id="4" name="Slide Number Placeholder 3"/>
          <p:cNvSpPr>
            <a:spLocks noGrp="1"/>
          </p:cNvSpPr>
          <p:nvPr>
            <p:ph type="sldNum" sz="quarter" idx="10"/>
          </p:nvPr>
        </p:nvSpPr>
        <p:spPr/>
        <p:txBody>
          <a:bodyPr/>
          <a:lstStyle/>
          <a:p>
            <a:fld id="{457E131E-C670-468C-A89A-37CD48A439A8}" type="slidenum">
              <a:rPr lang="en-US" smtClean="0"/>
              <a:t>14</a:t>
            </a:fld>
            <a:endParaRPr lang="en-US" dirty="0"/>
          </a:p>
        </p:txBody>
      </p:sp>
    </p:spTree>
    <p:extLst>
      <p:ext uri="{BB962C8B-B14F-4D97-AF65-F5344CB8AC3E}">
        <p14:creationId xmlns:p14="http://schemas.microsoft.com/office/powerpoint/2010/main" val="3666560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 World Conservation Award is issued by many of the national Scout associations affiliated to the World Organization of the Scout Movement, and was created in conjunction with the World Wide Fund for Nature, partially in response to the rise in popularity of Green Scouting, at some time prior to 1977. Different countries have set different standards or criteria in order for Scouts to receive this award.</a:t>
            </a:r>
          </a:p>
          <a:p>
            <a:endParaRPr lang="en-US" sz="1600" dirty="0" smtClean="0"/>
          </a:p>
          <a:p>
            <a:pPr marL="171450" indent="-171450">
              <a:buFont typeface="Arial" panose="020B0604020202020204" pitchFamily="34" charset="0"/>
              <a:buChar char="•"/>
            </a:pPr>
            <a:r>
              <a:rPr lang="en-US" sz="1200" b="0" i="0" u="none" strike="noStrike" kern="1200" dirty="0" smtClean="0">
                <a:solidFill>
                  <a:schemeClr val="tx1"/>
                </a:solidFill>
                <a:effectLst/>
                <a:latin typeface="+mn-lt"/>
                <a:ea typeface="+mn-ea"/>
                <a:cs typeface="+mn-cs"/>
                <a:hlinkClick r:id="rId3" tooltip="Cub Scouting (Boy Scouts of America)"/>
              </a:rPr>
              <a:t>Cub Scouting</a:t>
            </a:r>
            <a:r>
              <a:rPr lang="en-US" sz="1200" b="0" i="0" kern="1200" dirty="0" smtClean="0">
                <a:solidFill>
                  <a:schemeClr val="tx1"/>
                </a:solidFill>
                <a:effectLst/>
                <a:latin typeface="+mn-lt"/>
                <a:ea typeface="+mn-ea"/>
                <a:cs typeface="+mn-cs"/>
              </a:rPr>
              <a:t>: The requirements differ by rank, but Cub Scouts at all levels must learn about nature and participate in a den or pack conservation project. </a:t>
            </a:r>
            <a:r>
              <a:rPr lang="en-US" sz="1200" b="0" i="0" kern="1200" dirty="0" err="1" smtClean="0">
                <a:solidFill>
                  <a:schemeClr val="tx1"/>
                </a:solidFill>
                <a:effectLst/>
                <a:latin typeface="+mn-lt"/>
                <a:ea typeface="+mn-ea"/>
                <a:cs typeface="+mn-cs"/>
              </a:rPr>
              <a:t>Webelos</a:t>
            </a:r>
            <a:r>
              <a:rPr lang="en-US" sz="1200" b="0" i="0" kern="1200" dirty="0" smtClean="0">
                <a:solidFill>
                  <a:schemeClr val="tx1"/>
                </a:solidFill>
                <a:effectLst/>
                <a:latin typeface="+mn-lt"/>
                <a:ea typeface="+mn-ea"/>
                <a:cs typeface="+mn-cs"/>
              </a:rPr>
              <a:t> Scouts must earn the Forester, Naturalist, and Outdoorsman activity badges and take part in a den or pack conservation project. The Cub Scout World Conservation Award uses the panda emblem on a gold background with a blue border.</a:t>
            </a:r>
          </a:p>
          <a:p>
            <a:pPr marL="171450" indent="-171450">
              <a:buFont typeface="Arial" panose="020B0604020202020204" pitchFamily="34" charset="0"/>
              <a:buChar char="•"/>
            </a:pPr>
            <a:r>
              <a:rPr lang="en-US" sz="1200" b="0" i="0" u="none" strike="noStrike" kern="1200" dirty="0" smtClean="0">
                <a:solidFill>
                  <a:schemeClr val="tx1"/>
                </a:solidFill>
                <a:effectLst/>
                <a:latin typeface="+mn-lt"/>
                <a:ea typeface="+mn-ea"/>
                <a:cs typeface="+mn-cs"/>
                <a:hlinkClick r:id="rId4" tooltip="Boy Scouting (Boy Scouts of America)"/>
              </a:rPr>
              <a:t>Boy Scouting</a:t>
            </a:r>
            <a:r>
              <a:rPr lang="en-US" sz="1200" b="0" i="0" kern="1200" dirty="0" smtClean="0">
                <a:solidFill>
                  <a:schemeClr val="tx1"/>
                </a:solidFill>
                <a:effectLst/>
                <a:latin typeface="+mn-lt"/>
                <a:ea typeface="+mn-ea"/>
                <a:cs typeface="+mn-cs"/>
              </a:rPr>
              <a:t>: by earning the Environmental Science merit badge, either Soil and Water Conservation or Fish and Wildlife Management merit badge, and Citizenship in the World merit badge. The Boy Scout World Conservation Award uses the panda emblem on a tan background with a tan border.</a:t>
            </a:r>
            <a:r>
              <a:rPr lang="en-US" sz="1200" b="0" i="0" u="none" strike="noStrike" kern="1200" baseline="30000" dirty="0" smtClean="0">
                <a:solidFill>
                  <a:schemeClr val="tx1"/>
                </a:solidFill>
                <a:effectLst/>
                <a:latin typeface="+mn-lt"/>
                <a:ea typeface="+mn-ea"/>
                <a:cs typeface="+mn-cs"/>
                <a:hlinkClick r:id="rId5"/>
              </a:rPr>
              <a:t>[2]</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smtClean="0">
                <a:solidFill>
                  <a:schemeClr val="tx1"/>
                </a:solidFill>
                <a:effectLst/>
                <a:latin typeface="+mn-lt"/>
                <a:ea typeface="+mn-ea"/>
                <a:cs typeface="+mn-cs"/>
                <a:hlinkClick r:id="rId6" tooltip="Venturing (Boy Scouts of America)"/>
              </a:rPr>
              <a:t>Venturing</a:t>
            </a:r>
            <a:r>
              <a:rPr lang="en-US" sz="1200" b="0" i="0" kern="1200" dirty="0" smtClean="0">
                <a:solidFill>
                  <a:schemeClr val="tx1"/>
                </a:solidFill>
                <a:effectLst/>
                <a:latin typeface="+mn-lt"/>
                <a:ea typeface="+mn-ea"/>
                <a:cs typeface="+mn-cs"/>
              </a:rPr>
              <a:t>: by earning the Ecology elective of the </a:t>
            </a:r>
            <a:r>
              <a:rPr lang="en-US" sz="1200" b="0" i="0" u="none" strike="noStrike" kern="1200" dirty="0" smtClean="0">
                <a:solidFill>
                  <a:schemeClr val="tx1"/>
                </a:solidFill>
                <a:effectLst/>
                <a:latin typeface="+mn-lt"/>
                <a:ea typeface="+mn-ea"/>
                <a:cs typeface="+mn-cs"/>
                <a:hlinkClick r:id="rId7" tooltip="Ranger Award"/>
              </a:rPr>
              <a:t>Ranger Award</a:t>
            </a:r>
            <a:r>
              <a:rPr lang="en-US" sz="1200" b="0" i="0" kern="1200" dirty="0" smtClean="0">
                <a:solidFill>
                  <a:schemeClr val="tx1"/>
                </a:solidFill>
                <a:effectLst/>
                <a:latin typeface="+mn-lt"/>
                <a:ea typeface="+mn-ea"/>
                <a:cs typeface="+mn-cs"/>
              </a:rPr>
              <a:t> and by showing and teaching about environmental relationships. The Venturing World Conservation Award uses the panda emblem on a yellow background with a green border.</a:t>
            </a:r>
          </a:p>
          <a:p>
            <a:endParaRPr lang="en-US" dirty="0"/>
          </a:p>
        </p:txBody>
      </p:sp>
      <p:sp>
        <p:nvSpPr>
          <p:cNvPr id="4" name="Slide Number Placeholder 3"/>
          <p:cNvSpPr>
            <a:spLocks noGrp="1"/>
          </p:cNvSpPr>
          <p:nvPr>
            <p:ph type="sldNum" sz="quarter" idx="10"/>
          </p:nvPr>
        </p:nvSpPr>
        <p:spPr/>
        <p:txBody>
          <a:bodyPr/>
          <a:lstStyle/>
          <a:p>
            <a:fld id="{457E131E-C670-468C-A89A-37CD48A439A8}" type="slidenum">
              <a:rPr lang="en-US" smtClean="0"/>
              <a:t>15</a:t>
            </a:fld>
            <a:endParaRPr lang="en-US"/>
          </a:p>
        </p:txBody>
      </p:sp>
    </p:spTree>
    <p:extLst>
      <p:ext uri="{BB962C8B-B14F-4D97-AF65-F5344CB8AC3E}">
        <p14:creationId xmlns:p14="http://schemas.microsoft.com/office/powerpoint/2010/main" val="3830056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solidFill>
                <a:effectLst/>
                <a:latin typeface="+mn-lt"/>
                <a:ea typeface="+mn-ea"/>
                <a:cs typeface="+mn-cs"/>
              </a:rPr>
              <a:t>must be able to carry on a conversation in a foreign language or in sign language, write a letter in the foreign language (not required for signing), and translate orally and in writing from one language to another</a:t>
            </a:r>
            <a:endParaRPr lang="en-US" sz="1800" dirty="0" smtClean="0"/>
          </a:p>
          <a:p>
            <a:endParaRPr lang="en-US" dirty="0"/>
          </a:p>
        </p:txBody>
      </p:sp>
      <p:sp>
        <p:nvSpPr>
          <p:cNvPr id="4" name="Slide Number Placeholder 3"/>
          <p:cNvSpPr>
            <a:spLocks noGrp="1"/>
          </p:cNvSpPr>
          <p:nvPr>
            <p:ph type="sldNum" sz="quarter" idx="10"/>
          </p:nvPr>
        </p:nvSpPr>
        <p:spPr/>
        <p:txBody>
          <a:bodyPr/>
          <a:lstStyle/>
          <a:p>
            <a:fld id="{457E131E-C670-468C-A89A-37CD48A439A8}" type="slidenum">
              <a:rPr lang="en-US" smtClean="0"/>
              <a:t>16</a:t>
            </a:fld>
            <a:endParaRPr lang="en-US"/>
          </a:p>
        </p:txBody>
      </p:sp>
    </p:spTree>
    <p:extLst>
      <p:ext uri="{BB962C8B-B14F-4D97-AF65-F5344CB8AC3E}">
        <p14:creationId xmlns:p14="http://schemas.microsoft.com/office/powerpoint/2010/main" val="1831113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Little John in Nottingham Forest</a:t>
            </a:r>
          </a:p>
          <a:p>
            <a:endParaRPr lang="en-US" sz="2400" dirty="0"/>
          </a:p>
          <a:p>
            <a:r>
              <a:rPr lang="en-US" sz="2400" dirty="0" smtClean="0"/>
              <a:t>Loaner radios</a:t>
            </a:r>
          </a:p>
          <a:p>
            <a:endParaRPr lang="en-US" sz="2400" dirty="0"/>
          </a:p>
          <a:p>
            <a:r>
              <a:rPr lang="en-US" sz="2400" dirty="0" smtClean="0"/>
              <a:t>Ham organizations</a:t>
            </a:r>
          </a:p>
          <a:p>
            <a:endParaRPr lang="en-US" sz="2400" dirty="0"/>
          </a:p>
          <a:p>
            <a:endParaRPr lang="en-US" sz="2400" dirty="0"/>
          </a:p>
        </p:txBody>
      </p:sp>
      <p:sp>
        <p:nvSpPr>
          <p:cNvPr id="4" name="Slide Number Placeholder 3"/>
          <p:cNvSpPr>
            <a:spLocks noGrp="1"/>
          </p:cNvSpPr>
          <p:nvPr>
            <p:ph type="sldNum" sz="quarter" idx="10"/>
          </p:nvPr>
        </p:nvSpPr>
        <p:spPr/>
        <p:txBody>
          <a:bodyPr/>
          <a:lstStyle/>
          <a:p>
            <a:fld id="{457E131E-C670-468C-A89A-37CD48A439A8}" type="slidenum">
              <a:rPr lang="en-US" smtClean="0"/>
              <a:t>17</a:t>
            </a:fld>
            <a:endParaRPr lang="en-US"/>
          </a:p>
        </p:txBody>
      </p:sp>
    </p:spTree>
    <p:extLst>
      <p:ext uri="{BB962C8B-B14F-4D97-AF65-F5344CB8AC3E}">
        <p14:creationId xmlns:p14="http://schemas.microsoft.com/office/powerpoint/2010/main" val="639164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Partner with Rotary</a:t>
            </a:r>
            <a:r>
              <a:rPr lang="en-US" sz="1800" baseline="0" dirty="0" smtClean="0"/>
              <a:t> Club!</a:t>
            </a:r>
            <a:endParaRPr lang="en-US" sz="1800" dirty="0"/>
          </a:p>
        </p:txBody>
      </p:sp>
      <p:sp>
        <p:nvSpPr>
          <p:cNvPr id="4" name="Slide Number Placeholder 3"/>
          <p:cNvSpPr>
            <a:spLocks noGrp="1"/>
          </p:cNvSpPr>
          <p:nvPr>
            <p:ph type="sldNum" sz="quarter" idx="10"/>
          </p:nvPr>
        </p:nvSpPr>
        <p:spPr/>
        <p:txBody>
          <a:bodyPr/>
          <a:lstStyle/>
          <a:p>
            <a:fld id="{457E131E-C670-468C-A89A-37CD48A439A8}" type="slidenum">
              <a:rPr lang="en-US" smtClean="0"/>
              <a:t>18</a:t>
            </a:fld>
            <a:endParaRPr lang="en-US"/>
          </a:p>
        </p:txBody>
      </p:sp>
    </p:spTree>
    <p:extLst>
      <p:ext uri="{BB962C8B-B14F-4D97-AF65-F5344CB8AC3E}">
        <p14:creationId xmlns:p14="http://schemas.microsoft.com/office/powerpoint/2010/main" val="1434212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Michigan every</a:t>
            </a:r>
            <a:r>
              <a:rPr lang="en-US" sz="1800" baseline="0" dirty="0" smtClean="0"/>
              <a:t> 4 years – next on in 2016</a:t>
            </a:r>
          </a:p>
          <a:p>
            <a:endParaRPr lang="en-US" sz="1800" baseline="0" dirty="0" smtClean="0"/>
          </a:p>
          <a:p>
            <a:r>
              <a:rPr lang="en-US" sz="1800" baseline="0" dirty="0" smtClean="0"/>
              <a:t>Brits come to CSM every 2 or 4 years?</a:t>
            </a:r>
            <a:endParaRPr lang="en-US" sz="1800" dirty="0"/>
          </a:p>
        </p:txBody>
      </p:sp>
      <p:sp>
        <p:nvSpPr>
          <p:cNvPr id="4" name="Slide Number Placeholder 3"/>
          <p:cNvSpPr>
            <a:spLocks noGrp="1"/>
          </p:cNvSpPr>
          <p:nvPr>
            <p:ph type="sldNum" sz="quarter" idx="10"/>
          </p:nvPr>
        </p:nvSpPr>
        <p:spPr/>
        <p:txBody>
          <a:bodyPr/>
          <a:lstStyle/>
          <a:p>
            <a:fld id="{457E131E-C670-468C-A89A-37CD48A439A8}" type="slidenum">
              <a:rPr lang="en-US" smtClean="0"/>
              <a:t>20</a:t>
            </a:fld>
            <a:endParaRPr lang="en-US"/>
          </a:p>
        </p:txBody>
      </p:sp>
    </p:spTree>
    <p:extLst>
      <p:ext uri="{BB962C8B-B14F-4D97-AF65-F5344CB8AC3E}">
        <p14:creationId xmlns:p14="http://schemas.microsoft.com/office/powerpoint/2010/main" val="4119211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Michigan every</a:t>
            </a:r>
            <a:r>
              <a:rPr lang="en-US" sz="1800" baseline="0" dirty="0" smtClean="0"/>
              <a:t> 4 years – next on in 2016</a:t>
            </a:r>
          </a:p>
          <a:p>
            <a:endParaRPr lang="en-US" sz="1800" baseline="0" dirty="0" smtClean="0"/>
          </a:p>
          <a:p>
            <a:r>
              <a:rPr lang="en-US" sz="1800" baseline="0" smtClean="0"/>
              <a:t>Brits come to CSM every 2 or 4 years?</a:t>
            </a:r>
            <a:endParaRPr lang="en-US" sz="1800" dirty="0"/>
          </a:p>
        </p:txBody>
      </p:sp>
      <p:sp>
        <p:nvSpPr>
          <p:cNvPr id="4" name="Slide Number Placeholder 3"/>
          <p:cNvSpPr>
            <a:spLocks noGrp="1"/>
          </p:cNvSpPr>
          <p:nvPr>
            <p:ph type="sldNum" sz="quarter" idx="10"/>
          </p:nvPr>
        </p:nvSpPr>
        <p:spPr/>
        <p:txBody>
          <a:bodyPr/>
          <a:lstStyle/>
          <a:p>
            <a:fld id="{457E131E-C670-468C-A89A-37CD48A439A8}" type="slidenum">
              <a:rPr lang="en-US" smtClean="0"/>
              <a:t>21</a:t>
            </a:fld>
            <a:endParaRPr lang="en-US"/>
          </a:p>
        </p:txBody>
      </p:sp>
    </p:spTree>
    <p:extLst>
      <p:ext uri="{BB962C8B-B14F-4D97-AF65-F5344CB8AC3E}">
        <p14:creationId xmlns:p14="http://schemas.microsoft.com/office/powerpoint/2010/main" val="1155708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US is Invited to many events!!!</a:t>
            </a:r>
          </a:p>
          <a:p>
            <a:r>
              <a:rPr lang="en-US" sz="1800" b="1" dirty="0" smtClean="0"/>
              <a:t>Must be nominated</a:t>
            </a:r>
            <a:r>
              <a:rPr lang="en-US" sz="1800" b="1" baseline="0" dirty="0" smtClean="0"/>
              <a:t> by Council IHR</a:t>
            </a:r>
          </a:p>
          <a:p>
            <a:endParaRPr lang="en-US" dirty="0"/>
          </a:p>
        </p:txBody>
      </p:sp>
      <p:sp>
        <p:nvSpPr>
          <p:cNvPr id="4" name="Slide Number Placeholder 3"/>
          <p:cNvSpPr>
            <a:spLocks noGrp="1"/>
          </p:cNvSpPr>
          <p:nvPr>
            <p:ph type="sldNum" sz="quarter" idx="10"/>
          </p:nvPr>
        </p:nvSpPr>
        <p:spPr/>
        <p:txBody>
          <a:bodyPr/>
          <a:lstStyle/>
          <a:p>
            <a:fld id="{457E131E-C670-468C-A89A-37CD48A439A8}" type="slidenum">
              <a:rPr lang="en-US" smtClean="0"/>
              <a:t>22</a:t>
            </a:fld>
            <a:endParaRPr lang="en-US"/>
          </a:p>
        </p:txBody>
      </p:sp>
    </p:spTree>
    <p:extLst>
      <p:ext uri="{BB962C8B-B14F-4D97-AF65-F5344CB8AC3E}">
        <p14:creationId xmlns:p14="http://schemas.microsoft.com/office/powerpoint/2010/main" val="1890975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smtClean="0"/>
              <a:t>Get’s about 2-3000 participants</a:t>
            </a:r>
          </a:p>
          <a:p>
            <a:pPr marL="285750" indent="-285750">
              <a:buFont typeface="Arial" panose="020B0604020202020204" pitchFamily="34" charset="0"/>
              <a:buChar char="•"/>
            </a:pPr>
            <a:r>
              <a:rPr lang="en-US" sz="1200" dirty="0" smtClean="0"/>
              <a:t>Older Scouts</a:t>
            </a:r>
          </a:p>
          <a:p>
            <a:pPr marL="285750" indent="-285750">
              <a:buFont typeface="Arial" panose="020B0604020202020204" pitchFamily="34" charset="0"/>
              <a:buChar char="•"/>
            </a:pPr>
            <a:r>
              <a:rPr lang="en-US" sz="1200" dirty="0" smtClean="0"/>
              <a:t>Not well supported by US</a:t>
            </a:r>
          </a:p>
          <a:p>
            <a:pPr marL="285750" indent="-285750">
              <a:buFont typeface="Arial" panose="020B0604020202020204" pitchFamily="34" charset="0"/>
              <a:buChar char="•"/>
            </a:pPr>
            <a:r>
              <a:rPr lang="en-US" sz="1200" dirty="0" smtClean="0"/>
              <a:t>Last</a:t>
            </a:r>
            <a:r>
              <a:rPr lang="en-US" sz="1200" baseline="0" dirty="0" smtClean="0"/>
              <a:t> on in Canada, Next one in Iceland</a:t>
            </a:r>
            <a:endParaRPr lang="en-US" sz="1200" dirty="0" smtClean="0"/>
          </a:p>
          <a:p>
            <a:r>
              <a:rPr lang="en-US" dirty="0" smtClean="0"/>
              <a:t>Drinking</a:t>
            </a:r>
            <a:endParaRPr lang="en-US" dirty="0" smtClean="0"/>
          </a:p>
          <a:p>
            <a:r>
              <a:rPr lang="en-US" dirty="0" smtClean="0"/>
              <a:t>Sex</a:t>
            </a:r>
          </a:p>
          <a:p>
            <a:r>
              <a:rPr lang="en-US" dirty="0" smtClean="0"/>
              <a:t>Smoking</a:t>
            </a:r>
          </a:p>
          <a:p>
            <a:endParaRPr lang="en-US" dirty="0"/>
          </a:p>
        </p:txBody>
      </p:sp>
      <p:sp>
        <p:nvSpPr>
          <p:cNvPr id="4" name="Slide Number Placeholder 3"/>
          <p:cNvSpPr>
            <a:spLocks noGrp="1"/>
          </p:cNvSpPr>
          <p:nvPr>
            <p:ph type="sldNum" sz="quarter" idx="10"/>
          </p:nvPr>
        </p:nvSpPr>
        <p:spPr/>
        <p:txBody>
          <a:bodyPr/>
          <a:lstStyle/>
          <a:p>
            <a:fld id="{457E131E-C670-468C-A89A-37CD48A439A8}" type="slidenum">
              <a:rPr lang="en-US" smtClean="0"/>
              <a:t>23</a:t>
            </a:fld>
            <a:endParaRPr lang="en-US"/>
          </a:p>
        </p:txBody>
      </p:sp>
    </p:spTree>
    <p:extLst>
      <p:ext uri="{BB962C8B-B14F-4D97-AF65-F5344CB8AC3E}">
        <p14:creationId xmlns:p14="http://schemas.microsoft.com/office/powerpoint/2010/main" val="1709952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4225" y="52388"/>
            <a:ext cx="2749550" cy="2062162"/>
          </a:xfrm>
        </p:spPr>
      </p:sp>
      <p:sp>
        <p:nvSpPr>
          <p:cNvPr id="3" name="Notes Placeholder 2"/>
          <p:cNvSpPr>
            <a:spLocks noGrp="1"/>
          </p:cNvSpPr>
          <p:nvPr>
            <p:ph type="body" idx="1"/>
          </p:nvPr>
        </p:nvSpPr>
        <p:spPr>
          <a:xfrm>
            <a:off x="404664" y="2232331"/>
            <a:ext cx="6048672" cy="3660458"/>
          </a:xfrm>
        </p:spPr>
        <p:txBody>
          <a:bodyPr/>
          <a:lstStyle/>
          <a:p>
            <a:r>
              <a:rPr lang="en-US" sz="1600" b="1" dirty="0" smtClean="0"/>
              <a:t>World Scout Emblem -- In the US, we call it</a:t>
            </a:r>
            <a:r>
              <a:rPr lang="en-US" sz="1600" b="1" baseline="0" dirty="0" smtClean="0"/>
              <a:t> the World Crest.  UK World Membership Badge… joining award.</a:t>
            </a:r>
            <a:endParaRPr lang="en-US" sz="1600" b="1" dirty="0" smtClean="0"/>
          </a:p>
          <a:p>
            <a:endParaRPr lang="en-US" sz="1600" b="1" dirty="0" smtClean="0"/>
          </a:p>
          <a:p>
            <a:r>
              <a:rPr lang="en-US" sz="1600" b="1" dirty="0" smtClean="0"/>
              <a:t>The BSA first used the badge as an award for Scouts and Scouters who participated in an international Scouting event from early 1956 through 1991; requirements were devised by each council. In 1991, the BSA made it part of the uniform. </a:t>
            </a:r>
          </a:p>
          <a:p>
            <a:endParaRPr lang="en-US" sz="1600" b="1" dirty="0" smtClean="0"/>
          </a:p>
          <a:p>
            <a:r>
              <a:rPr lang="en-US" sz="1600" b="1" dirty="0" smtClean="0"/>
              <a:t>It</a:t>
            </a:r>
            <a:r>
              <a:rPr lang="en-US" sz="1600" b="1" baseline="0" dirty="0" smtClean="0"/>
              <a:t> denotes we are members of the World Wide Brotherhood of Scouting.</a:t>
            </a:r>
          </a:p>
          <a:p>
            <a:endParaRPr lang="en-US" sz="1600" b="1" baseline="0" dirty="0" smtClean="0"/>
          </a:p>
          <a:p>
            <a:r>
              <a:rPr lang="en-US" sz="1600" b="1" baseline="0" dirty="0" smtClean="0"/>
              <a:t>Permanent</a:t>
            </a:r>
          </a:p>
          <a:p>
            <a:endParaRPr lang="en-US" sz="1600" b="1" baseline="0" dirty="0" smtClean="0"/>
          </a:p>
          <a:p>
            <a:r>
              <a:rPr lang="en-US" sz="1600" b="1" dirty="0" smtClean="0"/>
              <a:t>The BSA donates a small portion of the proceeds from each patch sold to the World Scout Foundation to assist with the development of Scouting's emerging nations.</a:t>
            </a:r>
          </a:p>
          <a:p>
            <a:endParaRPr lang="en-US" sz="1600" dirty="0"/>
          </a:p>
        </p:txBody>
      </p:sp>
      <p:sp>
        <p:nvSpPr>
          <p:cNvPr id="4" name="Slide Number Placeholder 3"/>
          <p:cNvSpPr>
            <a:spLocks noGrp="1"/>
          </p:cNvSpPr>
          <p:nvPr>
            <p:ph type="sldNum" sz="quarter" idx="10"/>
          </p:nvPr>
        </p:nvSpPr>
        <p:spPr/>
        <p:txBody>
          <a:bodyPr/>
          <a:lstStyle/>
          <a:p>
            <a:fld id="{457E131E-C670-468C-A89A-37CD48A439A8}" type="slidenum">
              <a:rPr lang="en-US" smtClean="0"/>
              <a:t>2</a:t>
            </a:fld>
            <a:endParaRPr lang="en-US"/>
          </a:p>
        </p:txBody>
      </p:sp>
    </p:spTree>
    <p:extLst>
      <p:ext uri="{BB962C8B-B14F-4D97-AF65-F5344CB8AC3E}">
        <p14:creationId xmlns:p14="http://schemas.microsoft.com/office/powerpoint/2010/main" val="1479006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CUB SCOUTS NOW…</a:t>
            </a:r>
          </a:p>
          <a:p>
            <a:r>
              <a:rPr lang="en-US" sz="2400" dirty="0" smtClean="0"/>
              <a:t>2019 – </a:t>
            </a:r>
            <a:r>
              <a:rPr lang="en-US" sz="2400" dirty="0" err="1" smtClean="0"/>
              <a:t>wsj</a:t>
            </a:r>
            <a:endParaRPr lang="en-US" sz="2400" dirty="0" smtClean="0"/>
          </a:p>
          <a:p>
            <a:endParaRPr lang="en-US" sz="2400" dirty="0"/>
          </a:p>
          <a:p>
            <a:r>
              <a:rPr lang="en-US" sz="2400" dirty="0" smtClean="0"/>
              <a:t>Co hosted – Canada &amp; Mexico</a:t>
            </a:r>
            <a:endParaRPr lang="en-US" sz="2400" dirty="0"/>
          </a:p>
        </p:txBody>
      </p:sp>
      <p:sp>
        <p:nvSpPr>
          <p:cNvPr id="4" name="Slide Number Placeholder 3"/>
          <p:cNvSpPr>
            <a:spLocks noGrp="1"/>
          </p:cNvSpPr>
          <p:nvPr>
            <p:ph type="sldNum" sz="quarter" idx="10"/>
          </p:nvPr>
        </p:nvSpPr>
        <p:spPr/>
        <p:txBody>
          <a:bodyPr/>
          <a:lstStyle/>
          <a:p>
            <a:fld id="{457E131E-C670-468C-A89A-37CD48A439A8}" type="slidenum">
              <a:rPr lang="en-US" smtClean="0"/>
              <a:t>24</a:t>
            </a:fld>
            <a:endParaRPr lang="en-US"/>
          </a:p>
        </p:txBody>
      </p:sp>
    </p:spTree>
    <p:extLst>
      <p:ext uri="{BB962C8B-B14F-4D97-AF65-F5344CB8AC3E}">
        <p14:creationId xmlns:p14="http://schemas.microsoft.com/office/powerpoint/2010/main" val="2517838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a:t>
            </a:r>
            <a:r>
              <a:rPr lang="en-US" sz="2400" dirty="0" smtClean="0"/>
              <a:t>24</a:t>
            </a:r>
            <a:r>
              <a:rPr lang="en-US" sz="2400" baseline="0" dirty="0" smtClean="0"/>
              <a:t> </a:t>
            </a:r>
            <a:r>
              <a:rPr lang="en-US" sz="2400" dirty="0" smtClean="0"/>
              <a:t>NOT </a:t>
            </a:r>
            <a:r>
              <a:rPr lang="en-US" sz="2400" dirty="0" smtClean="0"/>
              <a:t>ALL US WHO APPLY</a:t>
            </a:r>
            <a:r>
              <a:rPr lang="en-US" sz="2400" baseline="0" dirty="0" smtClean="0"/>
              <a:t> GET TO GO</a:t>
            </a:r>
            <a:r>
              <a:rPr lang="en-US" sz="2400" baseline="0" dirty="0" smtClean="0"/>
              <a:t>!!</a:t>
            </a:r>
          </a:p>
          <a:p>
            <a:endParaRPr lang="en-US" sz="2400" baseline="0" dirty="0" smtClean="0"/>
          </a:p>
          <a:p>
            <a:r>
              <a:rPr lang="en-US" sz="2400" baseline="0" dirty="0" smtClean="0"/>
              <a:t>$100 to person who can tell where #25 (2023) is going to be… </a:t>
            </a:r>
            <a:r>
              <a:rPr lang="en-US" sz="2400" b="1" baseline="0" dirty="0" smtClean="0"/>
              <a:t>Brazil, Poland, South Korea</a:t>
            </a:r>
            <a:r>
              <a:rPr lang="en-US" sz="2400" b="1" dirty="0" smtClean="0"/>
              <a:t>  </a:t>
            </a:r>
            <a:endParaRPr lang="en-US" sz="2400" b="1" dirty="0"/>
          </a:p>
        </p:txBody>
      </p:sp>
      <p:sp>
        <p:nvSpPr>
          <p:cNvPr id="4" name="Slide Number Placeholder 3"/>
          <p:cNvSpPr>
            <a:spLocks noGrp="1"/>
          </p:cNvSpPr>
          <p:nvPr>
            <p:ph type="sldNum" sz="quarter" idx="10"/>
          </p:nvPr>
        </p:nvSpPr>
        <p:spPr/>
        <p:txBody>
          <a:bodyPr/>
          <a:lstStyle/>
          <a:p>
            <a:fld id="{457E131E-C670-468C-A89A-37CD48A439A8}" type="slidenum">
              <a:rPr lang="en-US" smtClean="0"/>
              <a:t>25</a:t>
            </a:fld>
            <a:endParaRPr lang="en-US"/>
          </a:p>
        </p:txBody>
      </p:sp>
    </p:spTree>
    <p:extLst>
      <p:ext uri="{BB962C8B-B14F-4D97-AF65-F5344CB8AC3E}">
        <p14:creationId xmlns:p14="http://schemas.microsoft.com/office/powerpoint/2010/main" val="2583371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Every 4 years</a:t>
            </a:r>
          </a:p>
          <a:p>
            <a:r>
              <a:rPr lang="en-US" sz="1800" dirty="0" smtClean="0"/>
              <a:t>#</a:t>
            </a:r>
            <a:r>
              <a:rPr lang="en-US" sz="1800" dirty="0" smtClean="0"/>
              <a:t>23</a:t>
            </a:r>
            <a:r>
              <a:rPr lang="en-US" sz="1800" baseline="0" dirty="0" smtClean="0"/>
              <a:t> </a:t>
            </a:r>
            <a:r>
              <a:rPr lang="en-US" sz="1800" baseline="0" dirty="0" smtClean="0"/>
              <a:t>– in Japan</a:t>
            </a:r>
          </a:p>
          <a:p>
            <a:r>
              <a:rPr lang="en-US" sz="1800" dirty="0" smtClean="0"/>
              <a:t>World Scout Jamboree</a:t>
            </a:r>
          </a:p>
          <a:p>
            <a:r>
              <a:rPr lang="en-US" sz="1800" b="1" dirty="0" err="1" smtClean="0"/>
              <a:t>Kirarahama</a:t>
            </a:r>
            <a:r>
              <a:rPr lang="en-US" sz="1800" b="1" dirty="0" smtClean="0"/>
              <a:t>, Japan ~ July 28 - Aug 8, 2015</a:t>
            </a:r>
          </a:p>
          <a:p>
            <a:endParaRPr lang="en-US" sz="1800" dirty="0"/>
          </a:p>
        </p:txBody>
      </p:sp>
      <p:sp>
        <p:nvSpPr>
          <p:cNvPr id="4" name="Slide Number Placeholder 3"/>
          <p:cNvSpPr>
            <a:spLocks noGrp="1"/>
          </p:cNvSpPr>
          <p:nvPr>
            <p:ph type="sldNum" sz="quarter" idx="10"/>
          </p:nvPr>
        </p:nvSpPr>
        <p:spPr/>
        <p:txBody>
          <a:bodyPr/>
          <a:lstStyle/>
          <a:p>
            <a:fld id="{457E131E-C670-468C-A89A-37CD48A439A8}" type="slidenum">
              <a:rPr lang="en-US" smtClean="0"/>
              <a:t>26</a:t>
            </a:fld>
            <a:endParaRPr lang="en-US"/>
          </a:p>
        </p:txBody>
      </p:sp>
    </p:spTree>
    <p:extLst>
      <p:ext uri="{BB962C8B-B14F-4D97-AF65-F5344CB8AC3E}">
        <p14:creationId xmlns:p14="http://schemas.microsoft.com/office/powerpoint/2010/main" val="419453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Every 4 years</a:t>
            </a:r>
          </a:p>
          <a:p>
            <a:r>
              <a:rPr lang="en-US" sz="1800" dirty="0" smtClean="0"/>
              <a:t>#24</a:t>
            </a:r>
            <a:r>
              <a:rPr lang="en-US" sz="1800" baseline="0" dirty="0" smtClean="0"/>
              <a:t> – in Japan</a:t>
            </a:r>
          </a:p>
          <a:p>
            <a:r>
              <a:rPr lang="en-US" sz="1800" dirty="0" smtClean="0"/>
              <a:t>World Scout Jamboree</a:t>
            </a:r>
          </a:p>
          <a:p>
            <a:r>
              <a:rPr lang="en-US" sz="1800" b="1" dirty="0" err="1" smtClean="0"/>
              <a:t>Kirarahama</a:t>
            </a:r>
            <a:r>
              <a:rPr lang="en-US" sz="1800" b="1" dirty="0" smtClean="0"/>
              <a:t>, Japan ~ July 28 - Aug 8, 2015</a:t>
            </a:r>
          </a:p>
          <a:p>
            <a:endParaRPr lang="en-US" sz="1800" dirty="0"/>
          </a:p>
        </p:txBody>
      </p:sp>
      <p:sp>
        <p:nvSpPr>
          <p:cNvPr id="4" name="Slide Number Placeholder 3"/>
          <p:cNvSpPr>
            <a:spLocks noGrp="1"/>
          </p:cNvSpPr>
          <p:nvPr>
            <p:ph type="sldNum" sz="quarter" idx="10"/>
          </p:nvPr>
        </p:nvSpPr>
        <p:spPr/>
        <p:txBody>
          <a:bodyPr/>
          <a:lstStyle/>
          <a:p>
            <a:fld id="{457E131E-C670-468C-A89A-37CD48A439A8}" type="slidenum">
              <a:rPr lang="en-US" smtClean="0"/>
              <a:t>27</a:t>
            </a:fld>
            <a:endParaRPr lang="en-US"/>
          </a:p>
        </p:txBody>
      </p:sp>
    </p:spTree>
    <p:extLst>
      <p:ext uri="{BB962C8B-B14F-4D97-AF65-F5344CB8AC3E}">
        <p14:creationId xmlns:p14="http://schemas.microsoft.com/office/powerpoint/2010/main" val="1449789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7E131E-C670-468C-A89A-37CD48A439A8}" type="slidenum">
              <a:rPr lang="en-US" smtClean="0"/>
              <a:t>28</a:t>
            </a:fld>
            <a:endParaRPr lang="en-US"/>
          </a:p>
        </p:txBody>
      </p:sp>
    </p:spTree>
    <p:extLst>
      <p:ext uri="{BB962C8B-B14F-4D97-AF65-F5344CB8AC3E}">
        <p14:creationId xmlns:p14="http://schemas.microsoft.com/office/powerpoint/2010/main" val="1859840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ATAS was formed in 2004 as a loose fraternity to unite all leaders who were once top achievers when they were youth members together so as to encourage them to assist and promote the aspiration of their youth members in their own NSOs to achieve the same level of success.</a:t>
            </a:r>
          </a:p>
          <a:p>
            <a:endParaRPr lang="en-US" sz="1800" dirty="0" smtClean="0"/>
          </a:p>
          <a:p>
            <a:r>
              <a:rPr lang="en-US" sz="1800" dirty="0" smtClean="0"/>
              <a:t>It proves to be very popular and through mostly the </a:t>
            </a:r>
            <a:r>
              <a:rPr lang="en-US" sz="1800" dirty="0" err="1" smtClean="0"/>
              <a:t>hardworks</a:t>
            </a:r>
            <a:r>
              <a:rPr lang="en-US" sz="1800" dirty="0" smtClean="0"/>
              <a:t> of Simon Rhee #002 it </a:t>
            </a:r>
            <a:r>
              <a:rPr lang="en-US" sz="1800" dirty="0" err="1" smtClean="0"/>
              <a:t>spreaded</a:t>
            </a:r>
            <a:r>
              <a:rPr lang="en-US" sz="1800" dirty="0" smtClean="0"/>
              <a:t> and grows quickly from an APR outfit of old boys networks of a few APR Committee and related members to a World Wide body of 3,000 members.</a:t>
            </a:r>
          </a:p>
          <a:p>
            <a:r>
              <a:rPr lang="en-US" sz="1800" dirty="0" smtClean="0"/>
              <a:t>Alexander</a:t>
            </a:r>
            <a:r>
              <a:rPr lang="en-US" sz="1800" baseline="0" dirty="0" smtClean="0"/>
              <a:t> Wong- China – </a:t>
            </a:r>
          </a:p>
          <a:p>
            <a:endParaRPr lang="en-US" sz="1800" baseline="0" dirty="0" smtClean="0"/>
          </a:p>
          <a:p>
            <a:r>
              <a:rPr lang="en-US" sz="1800" baseline="0" dirty="0" smtClean="0"/>
              <a:t>IA095</a:t>
            </a:r>
            <a:endParaRPr lang="en-US" sz="1800" dirty="0"/>
          </a:p>
        </p:txBody>
      </p:sp>
      <p:sp>
        <p:nvSpPr>
          <p:cNvPr id="4" name="Slide Number Placeholder 3"/>
          <p:cNvSpPr>
            <a:spLocks noGrp="1"/>
          </p:cNvSpPr>
          <p:nvPr>
            <p:ph type="sldNum" sz="quarter" idx="10"/>
          </p:nvPr>
        </p:nvSpPr>
        <p:spPr/>
        <p:txBody>
          <a:bodyPr/>
          <a:lstStyle/>
          <a:p>
            <a:fld id="{457E131E-C670-468C-A89A-37CD48A439A8}" type="slidenum">
              <a:rPr lang="en-US" smtClean="0"/>
              <a:t>29</a:t>
            </a:fld>
            <a:endParaRPr lang="en-US"/>
          </a:p>
        </p:txBody>
      </p:sp>
    </p:spTree>
    <p:extLst>
      <p:ext uri="{BB962C8B-B14F-4D97-AF65-F5344CB8AC3E}">
        <p14:creationId xmlns:p14="http://schemas.microsoft.com/office/powerpoint/2010/main" val="972223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Not to be confused with WAGGGS  -  World Association of Girl Guides and Girl Scouts</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(nearly as large as WOSM)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pPr marL="0" indent="0">
              <a:buNone/>
            </a:pPr>
            <a:r>
              <a:rPr lang="en-US" sz="2000" b="1" dirty="0" smtClean="0"/>
              <a:t>MISSION:</a:t>
            </a:r>
          </a:p>
          <a:p>
            <a:pPr marL="0" indent="0">
              <a:buNone/>
            </a:pPr>
            <a:r>
              <a:rPr lang="en-US" sz="2000" dirty="0" smtClean="0"/>
              <a:t>To contribute to the </a:t>
            </a:r>
            <a:r>
              <a:rPr lang="en-US" sz="2000" b="1" dirty="0" smtClean="0"/>
              <a:t>education</a:t>
            </a:r>
            <a:r>
              <a:rPr lang="en-US" sz="2000" dirty="0" smtClean="0"/>
              <a:t> of young people, through a value system based on the Scout Promise and Scout Law, to help build a better world where people are self-fulfilled as individuals and play a constructive role in society.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r>
              <a:rPr lang="en-US" sz="2000" dirty="0" smtClean="0"/>
              <a:t>Established in 1922</a:t>
            </a:r>
          </a:p>
          <a:p>
            <a:r>
              <a:rPr lang="en-US" sz="2000" dirty="0" smtClean="0"/>
              <a:t>Offices moved from Geneva, Switzerland to</a:t>
            </a:r>
            <a:r>
              <a:rPr lang="en-US" sz="2000" baseline="0" dirty="0" smtClean="0"/>
              <a:t> Kuala Lumpur, Malaysia</a:t>
            </a:r>
            <a:endParaRPr lang="en-US" sz="2000" dirty="0" smtClean="0"/>
          </a:p>
          <a:p>
            <a:r>
              <a:rPr lang="en-US" sz="2000" dirty="0" smtClean="0"/>
              <a:t>Triennial World Scout Conference</a:t>
            </a:r>
          </a:p>
          <a:p>
            <a:r>
              <a:rPr lang="en-US" sz="2000" dirty="0" smtClean="0"/>
              <a:t>Youth Forum</a:t>
            </a:r>
          </a:p>
          <a:p>
            <a:r>
              <a:rPr lang="en-US" sz="2000" dirty="0" smtClean="0"/>
              <a:t>World Scout Committee</a:t>
            </a:r>
          </a:p>
          <a:p>
            <a:r>
              <a:rPr lang="en-US" sz="2000" dirty="0" smtClean="0"/>
              <a:t>NGO – with ties to UN</a:t>
            </a:r>
          </a:p>
          <a:p>
            <a:pPr marL="0" indent="0" fontAlgn="auto">
              <a:spcAft>
                <a:spcPts val="0"/>
              </a:spcAft>
              <a:buFontTx/>
              <a:buNone/>
              <a:defRPr/>
            </a:pPr>
            <a:r>
              <a:rPr lang="en-US" sz="2000" dirty="0" smtClean="0"/>
              <a:t> </a:t>
            </a:r>
            <a:r>
              <a:rPr lang="en-US" sz="2000" u="sng" dirty="0" smtClean="0"/>
              <a:t>Regional Offices</a:t>
            </a:r>
            <a:r>
              <a:rPr lang="en-US" sz="2000" dirty="0" smtClean="0"/>
              <a:t/>
            </a:r>
            <a:br>
              <a:rPr lang="en-US" sz="2000" dirty="0" smtClean="0"/>
            </a:br>
            <a:endParaRPr lang="en-US" sz="2000" dirty="0" smtClean="0"/>
          </a:p>
          <a:p>
            <a:pPr fontAlgn="auto">
              <a:spcAft>
                <a:spcPts val="0"/>
              </a:spcAft>
              <a:defRPr/>
            </a:pPr>
            <a:r>
              <a:rPr lang="en-US" sz="2000" dirty="0" smtClean="0"/>
              <a:t>Africa	Nairobi, Kenya</a:t>
            </a:r>
          </a:p>
          <a:p>
            <a:pPr fontAlgn="auto">
              <a:spcAft>
                <a:spcPts val="0"/>
              </a:spcAft>
              <a:defRPr/>
            </a:pPr>
            <a:r>
              <a:rPr lang="en-US" sz="2000" dirty="0" smtClean="0"/>
              <a:t>Arab	Cairo, Egypt</a:t>
            </a:r>
          </a:p>
          <a:p>
            <a:pPr fontAlgn="auto">
              <a:spcAft>
                <a:spcPts val="0"/>
              </a:spcAft>
              <a:defRPr/>
            </a:pPr>
            <a:r>
              <a:rPr lang="en-US" sz="2000" dirty="0" smtClean="0"/>
              <a:t>Asia-Pacific	Makati, Philippines</a:t>
            </a:r>
          </a:p>
          <a:p>
            <a:pPr fontAlgn="auto">
              <a:spcAft>
                <a:spcPts val="0"/>
              </a:spcAft>
              <a:defRPr/>
            </a:pPr>
            <a:r>
              <a:rPr lang="en-US" sz="2000" dirty="0" smtClean="0"/>
              <a:t>Eurasia	Kiev, Ukraine</a:t>
            </a:r>
          </a:p>
          <a:p>
            <a:pPr fontAlgn="auto">
              <a:spcAft>
                <a:spcPts val="0"/>
              </a:spcAft>
              <a:defRPr/>
            </a:pPr>
            <a:r>
              <a:rPr lang="en-US" sz="2000" dirty="0" smtClean="0"/>
              <a:t>European	</a:t>
            </a:r>
            <a:r>
              <a:rPr lang="en-US" sz="2000" dirty="0" err="1" smtClean="0"/>
              <a:t>Bruxelles</a:t>
            </a:r>
            <a:r>
              <a:rPr lang="en-US" sz="2000" dirty="0" smtClean="0"/>
              <a:t>, Belgium</a:t>
            </a:r>
          </a:p>
          <a:p>
            <a:pPr fontAlgn="auto">
              <a:spcAft>
                <a:spcPts val="0"/>
              </a:spcAft>
              <a:defRPr/>
            </a:pPr>
            <a:r>
              <a:rPr lang="en-US" sz="2000" dirty="0" err="1" smtClean="0"/>
              <a:t>Interamerican</a:t>
            </a:r>
            <a:r>
              <a:rPr lang="en-US" sz="2000" dirty="0" smtClean="0"/>
              <a:t>	Panama City, Panama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endParaRPr lang="en-US" dirty="0"/>
          </a:p>
        </p:txBody>
      </p:sp>
      <p:sp>
        <p:nvSpPr>
          <p:cNvPr id="4" name="Slide Number Placeholder 3"/>
          <p:cNvSpPr>
            <a:spLocks noGrp="1"/>
          </p:cNvSpPr>
          <p:nvPr>
            <p:ph type="sldNum" sz="quarter" idx="10"/>
          </p:nvPr>
        </p:nvSpPr>
        <p:spPr/>
        <p:txBody>
          <a:bodyPr/>
          <a:lstStyle/>
          <a:p>
            <a:fld id="{457E131E-C670-468C-A89A-37CD48A439A8}" type="slidenum">
              <a:rPr lang="en-US" smtClean="0"/>
              <a:t>3</a:t>
            </a:fld>
            <a:endParaRPr lang="en-US"/>
          </a:p>
        </p:txBody>
      </p:sp>
    </p:spTree>
    <p:extLst>
      <p:ext uri="{BB962C8B-B14F-4D97-AF65-F5344CB8AC3E}">
        <p14:creationId xmlns:p14="http://schemas.microsoft.com/office/powerpoint/2010/main" val="221059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38 Million Scouts &amp; Guides</a:t>
            </a:r>
          </a:p>
          <a:p>
            <a:r>
              <a:rPr lang="en-US" sz="1600" dirty="0" smtClean="0"/>
              <a:t>   The largest association is Indonesia with 8 million members</a:t>
            </a:r>
          </a:p>
          <a:p>
            <a:r>
              <a:rPr lang="en-US" sz="1600" dirty="0" smtClean="0"/>
              <a:t>   The BSA is second in size</a:t>
            </a:r>
          </a:p>
          <a:p>
            <a:r>
              <a:rPr lang="en-US" sz="1600" dirty="0" smtClean="0"/>
              <a:t>161 Countries</a:t>
            </a:r>
          </a:p>
          <a:p>
            <a:r>
              <a:rPr lang="en-US" sz="1600" dirty="0" smtClean="0"/>
              <a:t>5 Countries without Scouting</a:t>
            </a:r>
          </a:p>
          <a:p>
            <a:endParaRPr lang="en-US" sz="1600" b="1" dirty="0" smtClean="0"/>
          </a:p>
          <a:p>
            <a:r>
              <a:rPr lang="en-US" sz="1600" b="1" dirty="0" smtClean="0"/>
              <a:t>Andorra</a:t>
            </a:r>
            <a:r>
              <a:rPr lang="en-US" sz="1600" dirty="0" smtClean="0"/>
              <a:t> - Scouting in Andorra</a:t>
            </a:r>
          </a:p>
          <a:p>
            <a:r>
              <a:rPr lang="en-US" sz="1600" b="1" dirty="0" smtClean="0"/>
              <a:t>Cuba</a:t>
            </a:r>
            <a:r>
              <a:rPr lang="en-US" sz="1600" dirty="0" smtClean="0"/>
              <a:t> - Cuban Scouting prior to 1961 and in exile</a:t>
            </a:r>
          </a:p>
          <a:p>
            <a:r>
              <a:rPr lang="en-US" sz="1600" b="1" dirty="0" smtClean="0"/>
              <a:t>Laos</a:t>
            </a:r>
            <a:r>
              <a:rPr lang="en-US" sz="1600" dirty="0" smtClean="0"/>
              <a:t> - Laotian Scouting prior to 1975 and in exile</a:t>
            </a:r>
          </a:p>
          <a:p>
            <a:r>
              <a:rPr lang="en-US" sz="1600" b="1" dirty="0" smtClean="0"/>
              <a:t>North Korea </a:t>
            </a:r>
            <a:r>
              <a:rPr lang="en-US" sz="1600" dirty="0" smtClean="0"/>
              <a:t>- shared history with Korea Scout Association prior to 1950</a:t>
            </a:r>
          </a:p>
          <a:p>
            <a:r>
              <a:rPr lang="en-US" sz="1600" b="1" dirty="0" smtClean="0"/>
              <a:t>Vatican City </a:t>
            </a:r>
            <a:r>
              <a:rPr lang="en-US" sz="1600" dirty="0" smtClean="0"/>
              <a:t>- Scouting in Vatican City</a:t>
            </a:r>
            <a:endParaRPr lang="en-US" sz="1600" dirty="0"/>
          </a:p>
        </p:txBody>
      </p:sp>
      <p:sp>
        <p:nvSpPr>
          <p:cNvPr id="4" name="Slide Number Placeholder 3"/>
          <p:cNvSpPr>
            <a:spLocks noGrp="1"/>
          </p:cNvSpPr>
          <p:nvPr>
            <p:ph type="sldNum" sz="quarter" idx="10"/>
          </p:nvPr>
        </p:nvSpPr>
        <p:spPr/>
        <p:txBody>
          <a:bodyPr/>
          <a:lstStyle/>
          <a:p>
            <a:fld id="{457E131E-C670-468C-A89A-37CD48A439A8}" type="slidenum">
              <a:rPr lang="en-US" smtClean="0"/>
              <a:t>4</a:t>
            </a:fld>
            <a:endParaRPr lang="en-US"/>
          </a:p>
        </p:txBody>
      </p:sp>
    </p:spTree>
    <p:extLst>
      <p:ext uri="{BB962C8B-B14F-4D97-AF65-F5344CB8AC3E}">
        <p14:creationId xmlns:p14="http://schemas.microsoft.com/office/powerpoint/2010/main" val="2756335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Collections</a:t>
            </a:r>
            <a:r>
              <a:rPr lang="en-US" sz="1600" baseline="0" dirty="0" smtClean="0"/>
              <a:t> –where does money go?!?</a:t>
            </a:r>
          </a:p>
          <a:p>
            <a:r>
              <a:rPr lang="en-US" sz="1800" b="0" i="0" kern="1200" dirty="0" smtClean="0">
                <a:solidFill>
                  <a:schemeClr val="tx1"/>
                </a:solidFill>
                <a:effectLst/>
                <a:latin typeface="+mn-lt"/>
                <a:ea typeface="+mn-ea"/>
                <a:cs typeface="+mn-cs"/>
              </a:rPr>
              <a:t>The World Friendship Fund was developed during the closing days of World War II. At that time, there was a great need to rebuild Scouting in those nations that had been wracked by war and were just emerging from the shadows of totalitarianism</a:t>
            </a:r>
          </a:p>
          <a:p>
            <a:endParaRPr lang="en-US" sz="1800" b="0" i="0" kern="1200" dirty="0" smtClean="0">
              <a:solidFill>
                <a:schemeClr val="tx1"/>
              </a:solidFill>
              <a:effectLst/>
              <a:latin typeface="+mn-lt"/>
              <a:ea typeface="+mn-ea"/>
              <a:cs typeface="+mn-cs"/>
            </a:endParaRPr>
          </a:p>
          <a:p>
            <a:r>
              <a:rPr lang="en-US" sz="1600" dirty="0" smtClean="0"/>
              <a:t>• Providing support to help create the first Scout camp and environmental center in Madagascar</a:t>
            </a:r>
          </a:p>
          <a:p>
            <a:r>
              <a:rPr lang="en-US" sz="1600" dirty="0" smtClean="0"/>
              <a:t>• Providing funding for the sanitation needs of the National Scout Center in Bhutan</a:t>
            </a:r>
          </a:p>
          <a:p>
            <a:r>
              <a:rPr lang="en-US" sz="1600" dirty="0" smtClean="0"/>
              <a:t>• Providing funding for a bus for the Scouts of Nepal to get to their camp</a:t>
            </a:r>
          </a:p>
          <a:p>
            <a:r>
              <a:rPr lang="en-US" sz="1600" dirty="0" smtClean="0"/>
              <a:t>• Supporting the building of the Scout house in Mongolia</a:t>
            </a:r>
          </a:p>
          <a:p>
            <a:r>
              <a:rPr lang="en-US" sz="1600" dirty="0" smtClean="0"/>
              <a:t>• Providing support of the Ecological Youth Center field project in Panama</a:t>
            </a:r>
          </a:p>
          <a:p>
            <a:r>
              <a:rPr lang="en-US" sz="1600" dirty="0" smtClean="0"/>
              <a:t>• Providing support to the Asian Pacific region after the tsunami</a:t>
            </a:r>
          </a:p>
          <a:p>
            <a:r>
              <a:rPr lang="en-US" sz="1600" dirty="0" smtClean="0"/>
              <a:t>• Providing supplies and relief to Haiti after a devastating earthquake</a:t>
            </a:r>
          </a:p>
          <a:p>
            <a:endParaRPr lang="en-US" sz="1800" dirty="0" smtClean="0"/>
          </a:p>
          <a:p>
            <a:r>
              <a:rPr lang="en-US" sz="1800" dirty="0" smtClean="0"/>
              <a:t>GET</a:t>
            </a:r>
            <a:r>
              <a:rPr lang="en-US" sz="1800" baseline="0" dirty="0" smtClean="0"/>
              <a:t> YOUR CERTIFICATE!</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457E131E-C670-468C-A89A-37CD48A439A8}" type="slidenum">
              <a:rPr lang="en-US" smtClean="0"/>
              <a:t>5</a:t>
            </a:fld>
            <a:endParaRPr lang="en-US"/>
          </a:p>
        </p:txBody>
      </p:sp>
    </p:spTree>
    <p:extLst>
      <p:ext uri="{BB962C8B-B14F-4D97-AF65-F5344CB8AC3E}">
        <p14:creationId xmlns:p14="http://schemas.microsoft.com/office/powerpoint/2010/main" val="103633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RECOGNIZED….   (not run by)</a:t>
            </a:r>
          </a:p>
          <a:p>
            <a:endParaRPr lang="en-US" sz="2000" dirty="0"/>
          </a:p>
          <a:p>
            <a:r>
              <a:rPr lang="en-US" sz="2000" dirty="0" smtClean="0"/>
              <a:t>Maybe not </a:t>
            </a:r>
            <a:r>
              <a:rPr lang="en-US" sz="2000" dirty="0" err="1" smtClean="0"/>
              <a:t>Suncheon</a:t>
            </a:r>
            <a:r>
              <a:rPr lang="en-US" sz="2000" dirty="0" smtClean="0"/>
              <a:t>?</a:t>
            </a:r>
            <a:endParaRPr lang="en-US" sz="2000" dirty="0"/>
          </a:p>
        </p:txBody>
      </p:sp>
      <p:sp>
        <p:nvSpPr>
          <p:cNvPr id="4" name="Slide Number Placeholder 3"/>
          <p:cNvSpPr>
            <a:spLocks noGrp="1"/>
          </p:cNvSpPr>
          <p:nvPr>
            <p:ph type="sldNum" sz="quarter" idx="10"/>
          </p:nvPr>
        </p:nvSpPr>
        <p:spPr/>
        <p:txBody>
          <a:bodyPr/>
          <a:lstStyle/>
          <a:p>
            <a:fld id="{457E131E-C670-468C-A89A-37CD48A439A8}" type="slidenum">
              <a:rPr lang="en-US" smtClean="0"/>
              <a:t>6</a:t>
            </a:fld>
            <a:endParaRPr lang="en-US"/>
          </a:p>
        </p:txBody>
      </p:sp>
    </p:spTree>
    <p:extLst>
      <p:ext uri="{BB962C8B-B14F-4D97-AF65-F5344CB8AC3E}">
        <p14:creationId xmlns:p14="http://schemas.microsoft.com/office/powerpoint/2010/main" val="2909066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E131E-C670-468C-A89A-37CD48A439A8}" type="slidenum">
              <a:rPr lang="en-US" smtClean="0"/>
              <a:t>10</a:t>
            </a:fld>
            <a:endParaRPr lang="en-US"/>
          </a:p>
        </p:txBody>
      </p:sp>
    </p:spTree>
    <p:extLst>
      <p:ext uri="{BB962C8B-B14F-4D97-AF65-F5344CB8AC3E}">
        <p14:creationId xmlns:p14="http://schemas.microsoft.com/office/powerpoint/2010/main" val="2109862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4356074"/>
          </a:xfrm>
        </p:spPr>
        <p:txBody>
          <a:bodyPr/>
          <a:lstStyle/>
          <a:p>
            <a:r>
              <a:rPr lang="en-US" sz="2000" dirty="0" smtClean="0"/>
              <a:t>50% -  European</a:t>
            </a:r>
          </a:p>
          <a:p>
            <a:r>
              <a:rPr lang="en-US" sz="2000" dirty="0" smtClean="0"/>
              <a:t>4 months</a:t>
            </a:r>
          </a:p>
          <a:p>
            <a:r>
              <a:rPr lang="en-US" sz="2000" dirty="0" smtClean="0"/>
              <a:t>8 Countries</a:t>
            </a:r>
          </a:p>
          <a:p>
            <a:r>
              <a:rPr lang="en-US" sz="2000" dirty="0" smtClean="0"/>
              <a:t>Friends forever</a:t>
            </a:r>
          </a:p>
          <a:p>
            <a:endParaRPr lang="en-US" sz="2000" dirty="0"/>
          </a:p>
          <a:p>
            <a:r>
              <a:rPr lang="en-US" sz="2000" dirty="0" smtClean="0"/>
              <a:t>About 30 European</a:t>
            </a:r>
            <a:endParaRPr lang="en-US" sz="2000" dirty="0"/>
          </a:p>
          <a:p>
            <a:r>
              <a:rPr lang="en-US" sz="2000" dirty="0" smtClean="0"/>
              <a:t>Including </a:t>
            </a:r>
            <a:r>
              <a:rPr lang="en-US" sz="2000" dirty="0" err="1" smtClean="0"/>
              <a:t>Gilwell</a:t>
            </a:r>
            <a:endParaRPr lang="en-US" sz="2000" dirty="0" smtClean="0"/>
          </a:p>
          <a:p>
            <a:endParaRPr lang="en-US" sz="2000" b="1" dirty="0"/>
          </a:p>
          <a:p>
            <a:r>
              <a:rPr lang="en-US" sz="2000" b="1" dirty="0" smtClean="0"/>
              <a:t>WHY?</a:t>
            </a:r>
          </a:p>
          <a:p>
            <a:r>
              <a:rPr lang="en-US" sz="2000" dirty="0" smtClean="0"/>
              <a:t>World smaller</a:t>
            </a:r>
          </a:p>
          <a:p>
            <a:r>
              <a:rPr lang="en-US" sz="2000" dirty="0" smtClean="0"/>
              <a:t>Those who understand and appreciate int’l</a:t>
            </a:r>
          </a:p>
          <a:p>
            <a:endParaRPr lang="en-US" sz="2000" dirty="0"/>
          </a:p>
          <a:p>
            <a:r>
              <a:rPr lang="en-US" sz="2000" b="1" dirty="0" smtClean="0"/>
              <a:t>Forms, letters, ILOI  - How To</a:t>
            </a:r>
          </a:p>
          <a:p>
            <a:r>
              <a:rPr lang="en-US" sz="2000" dirty="0" smtClean="0"/>
              <a:t>International Letter of Introduction</a:t>
            </a:r>
          </a:p>
          <a:p>
            <a:r>
              <a:rPr lang="en-US" sz="2000" dirty="0" smtClean="0"/>
              <a:t>International Driving Permit</a:t>
            </a:r>
          </a:p>
          <a:p>
            <a:r>
              <a:rPr lang="en-US" sz="2000" dirty="0" smtClean="0"/>
              <a:t>Learn Customs</a:t>
            </a:r>
          </a:p>
          <a:p>
            <a:r>
              <a:rPr lang="en-US" sz="2000" dirty="0" smtClean="0"/>
              <a:t>Uniform part vs. Patches</a:t>
            </a:r>
          </a:p>
          <a:p>
            <a:r>
              <a:rPr lang="en-US" sz="2000" dirty="0" smtClean="0"/>
              <a:t>Connect before leaving</a:t>
            </a:r>
          </a:p>
          <a:p>
            <a:r>
              <a:rPr lang="en-US" sz="2000" dirty="0" smtClean="0"/>
              <a:t>Be Prepared</a:t>
            </a:r>
          </a:p>
          <a:p>
            <a:r>
              <a:rPr lang="en-US" sz="2000" dirty="0" smtClean="0"/>
              <a:t>PLAN</a:t>
            </a:r>
          </a:p>
          <a:p>
            <a:endParaRPr lang="en-US" sz="2000" b="1" dirty="0" smtClean="0"/>
          </a:p>
        </p:txBody>
      </p:sp>
      <p:sp>
        <p:nvSpPr>
          <p:cNvPr id="4" name="Slide Number Placeholder 3"/>
          <p:cNvSpPr>
            <a:spLocks noGrp="1"/>
          </p:cNvSpPr>
          <p:nvPr>
            <p:ph type="sldNum" sz="quarter" idx="10"/>
          </p:nvPr>
        </p:nvSpPr>
        <p:spPr/>
        <p:txBody>
          <a:bodyPr/>
          <a:lstStyle/>
          <a:p>
            <a:fld id="{457E131E-C670-468C-A89A-37CD48A439A8}" type="slidenum">
              <a:rPr lang="en-US" smtClean="0"/>
              <a:t>11</a:t>
            </a:fld>
            <a:endParaRPr lang="en-US"/>
          </a:p>
        </p:txBody>
      </p:sp>
    </p:spTree>
    <p:extLst>
      <p:ext uri="{BB962C8B-B14F-4D97-AF65-F5344CB8AC3E}">
        <p14:creationId xmlns:p14="http://schemas.microsoft.com/office/powerpoint/2010/main" val="3431439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kern="1200" dirty="0" smtClean="0">
                <a:solidFill>
                  <a:schemeClr val="tx1"/>
                </a:solidFill>
                <a:effectLst/>
                <a:latin typeface="+mn-lt"/>
                <a:ea typeface="+mn-ea"/>
                <a:cs typeface="+mn-cs"/>
              </a:rPr>
              <a:t>Scouting founder Robert Baden-Powell called on participants to carry the spirit of the jamboree home </a:t>
            </a:r>
            <a:r>
              <a:rPr lang="en-US" sz="1800" b="1" i="0" kern="1200" dirty="0" smtClean="0">
                <a:solidFill>
                  <a:schemeClr val="tx1"/>
                </a:solidFill>
                <a:effectLst/>
                <a:latin typeface="+mn-lt"/>
                <a:ea typeface="+mn-ea"/>
                <a:cs typeface="+mn-cs"/>
              </a:rPr>
              <a:t>“so that we may help to develop peace and happiness in the world and goodwill among all Scouts.</a:t>
            </a:r>
          </a:p>
          <a:p>
            <a:endParaRPr lang="en-US" sz="1800" b="0" i="0" kern="1200" dirty="0" smtClean="0">
              <a:solidFill>
                <a:schemeClr val="tx1"/>
              </a:solidFill>
              <a:effectLst/>
              <a:latin typeface="+mn-lt"/>
              <a:ea typeface="+mn-ea"/>
              <a:cs typeface="+mn-cs"/>
            </a:endParaRPr>
          </a:p>
          <a:p>
            <a:r>
              <a:rPr lang="en-US" sz="1800" b="0" i="0" kern="1200" dirty="0" smtClean="0">
                <a:solidFill>
                  <a:schemeClr val="tx1"/>
                </a:solidFill>
                <a:effectLst/>
                <a:latin typeface="+mn-lt"/>
                <a:ea typeface="+mn-ea"/>
                <a:cs typeface="+mn-cs"/>
              </a:rPr>
              <a:t>Scouts who complete MOP projects will be eligible for a special recognition: a ring patch that goes around the World Crest. That patch will symbolize their participation in an ever-widening circle of Scouts who are not just visualizing world peace but are helping to make it a reality.</a:t>
            </a:r>
            <a:endParaRPr lang="en-US" dirty="0"/>
          </a:p>
        </p:txBody>
      </p:sp>
      <p:sp>
        <p:nvSpPr>
          <p:cNvPr id="4" name="Slide Number Placeholder 3"/>
          <p:cNvSpPr>
            <a:spLocks noGrp="1"/>
          </p:cNvSpPr>
          <p:nvPr>
            <p:ph type="sldNum" sz="quarter" idx="10"/>
          </p:nvPr>
        </p:nvSpPr>
        <p:spPr/>
        <p:txBody>
          <a:bodyPr/>
          <a:lstStyle/>
          <a:p>
            <a:fld id="{457E131E-C670-468C-A89A-37CD48A439A8}" type="slidenum">
              <a:rPr lang="en-US" smtClean="0"/>
              <a:t>12</a:t>
            </a:fld>
            <a:endParaRPr lang="en-US"/>
          </a:p>
        </p:txBody>
      </p:sp>
    </p:spTree>
    <p:extLst>
      <p:ext uri="{BB962C8B-B14F-4D97-AF65-F5344CB8AC3E}">
        <p14:creationId xmlns:p14="http://schemas.microsoft.com/office/powerpoint/2010/main" val="859854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5987E75-4520-4356-9988-7D8E166C7700}" type="slidenum">
              <a:rPr lang="es-ES"/>
              <a:pPr>
                <a:defRPr/>
              </a:pPr>
              <a:t>‹#›</a:t>
            </a:fld>
            <a:endParaRPr lang="es-ES"/>
          </a:p>
        </p:txBody>
      </p:sp>
    </p:spTree>
    <p:extLst>
      <p:ext uri="{BB962C8B-B14F-4D97-AF65-F5344CB8AC3E}">
        <p14:creationId xmlns:p14="http://schemas.microsoft.com/office/powerpoint/2010/main" val="1258593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5708818-1A15-4F13-9603-08A7F436156A}" type="slidenum">
              <a:rPr lang="es-ES"/>
              <a:pPr>
                <a:defRPr/>
              </a:pPr>
              <a:t>‹#›</a:t>
            </a:fld>
            <a:endParaRPr lang="es-ES"/>
          </a:p>
        </p:txBody>
      </p:sp>
    </p:spTree>
    <p:extLst>
      <p:ext uri="{BB962C8B-B14F-4D97-AF65-F5344CB8AC3E}">
        <p14:creationId xmlns:p14="http://schemas.microsoft.com/office/powerpoint/2010/main" val="4052815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41BBA67-5331-4208-A5BA-130CBB43ADDF}" type="slidenum">
              <a:rPr lang="es-ES"/>
              <a:pPr>
                <a:defRPr/>
              </a:pPr>
              <a:t>‹#›</a:t>
            </a:fld>
            <a:endParaRPr lang="es-ES"/>
          </a:p>
        </p:txBody>
      </p:sp>
    </p:spTree>
    <p:extLst>
      <p:ext uri="{BB962C8B-B14F-4D97-AF65-F5344CB8AC3E}">
        <p14:creationId xmlns:p14="http://schemas.microsoft.com/office/powerpoint/2010/main" val="622325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8388350" y="6650038"/>
            <a:ext cx="755650" cy="307975"/>
          </a:xfrm>
          <a:prstGeom prst="rect">
            <a:avLst/>
          </a:prstGeom>
          <a:solidFill>
            <a:srgbClr val="202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125760"/>
            <a:ext cx="8229600" cy="1143000"/>
          </a:xfrm>
        </p:spPr>
        <p:txBody>
          <a:bodyPr/>
          <a:lstStyle>
            <a:lvl1pPr>
              <a:defRPr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pPr>
              <a:defRPr/>
            </a:pPr>
            <a:endParaRPr lang="es-ES"/>
          </a:p>
        </p:txBody>
      </p:sp>
      <p:sp>
        <p:nvSpPr>
          <p:cNvPr id="6" name="Footer Placeholder 4"/>
          <p:cNvSpPr>
            <a:spLocks noGrp="1"/>
          </p:cNvSpPr>
          <p:nvPr>
            <p:ph type="ftr" sz="quarter" idx="11"/>
          </p:nvPr>
        </p:nvSpPr>
        <p:spPr/>
        <p:txBody>
          <a:bodyPr/>
          <a:lstStyle>
            <a:lvl1pPr>
              <a:defRPr smtClean="0"/>
            </a:lvl1pPr>
          </a:lstStyle>
          <a:p>
            <a:pPr>
              <a:defRPr/>
            </a:pPr>
            <a:endParaRPr lang="es-ES"/>
          </a:p>
        </p:txBody>
      </p:sp>
      <p:sp>
        <p:nvSpPr>
          <p:cNvPr id="7" name="Slide Number Placeholder 5"/>
          <p:cNvSpPr>
            <a:spLocks noGrp="1"/>
          </p:cNvSpPr>
          <p:nvPr>
            <p:ph type="sldNum" sz="quarter" idx="12"/>
          </p:nvPr>
        </p:nvSpPr>
        <p:spPr/>
        <p:txBody>
          <a:bodyPr/>
          <a:lstStyle>
            <a:lvl1pPr>
              <a:defRPr smtClean="0"/>
            </a:lvl1pPr>
          </a:lstStyle>
          <a:p>
            <a:pPr>
              <a:defRPr/>
            </a:pPr>
            <a:fld id="{18709007-AFF7-4D0C-9249-5DD6E909F87B}" type="slidenum">
              <a:rPr lang="es-ES"/>
              <a:pPr>
                <a:defRPr/>
              </a:pPr>
              <a:t>‹#›</a:t>
            </a:fld>
            <a:endParaRPr lang="es-ES"/>
          </a:p>
        </p:txBody>
      </p:sp>
    </p:spTree>
    <p:extLst>
      <p:ext uri="{BB962C8B-B14F-4D97-AF65-F5344CB8AC3E}">
        <p14:creationId xmlns:p14="http://schemas.microsoft.com/office/powerpoint/2010/main" val="2035282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1EB996A-8254-42B8-9071-5030520B24DB}" type="slidenum">
              <a:rPr lang="es-ES"/>
              <a:pPr>
                <a:defRPr/>
              </a:pPr>
              <a:t>‹#›</a:t>
            </a:fld>
            <a:endParaRPr lang="es-ES"/>
          </a:p>
        </p:txBody>
      </p:sp>
    </p:spTree>
    <p:extLst>
      <p:ext uri="{BB962C8B-B14F-4D97-AF65-F5344CB8AC3E}">
        <p14:creationId xmlns:p14="http://schemas.microsoft.com/office/powerpoint/2010/main" val="40160349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lvl1pPr>
              <a:defRPr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1C3402E-0530-473C-825B-DC00498BFBB1}" type="slidenum">
              <a:rPr lang="es-ES"/>
              <a:pPr>
                <a:defRPr/>
              </a:pPr>
              <a:t>‹#›</a:t>
            </a:fld>
            <a:endParaRPr lang="es-ES"/>
          </a:p>
        </p:txBody>
      </p:sp>
    </p:spTree>
    <p:extLst>
      <p:ext uri="{BB962C8B-B14F-4D97-AF65-F5344CB8AC3E}">
        <p14:creationId xmlns:p14="http://schemas.microsoft.com/office/powerpoint/2010/main" val="2221456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5984E62E-591A-433A-AB87-02E6B6F66DCE}" type="slidenum">
              <a:rPr lang="es-ES"/>
              <a:pPr>
                <a:defRPr/>
              </a:pPr>
              <a:t>‹#›</a:t>
            </a:fld>
            <a:endParaRPr lang="es-ES"/>
          </a:p>
        </p:txBody>
      </p:sp>
    </p:spTree>
    <p:extLst>
      <p:ext uri="{BB962C8B-B14F-4D97-AF65-F5344CB8AC3E}">
        <p14:creationId xmlns:p14="http://schemas.microsoft.com/office/powerpoint/2010/main" val="7521523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lvl1pPr>
              <a:defRPr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B864FDA9-3295-4E2E-9A55-77EBA68C429F}" type="slidenum">
              <a:rPr lang="es-ES"/>
              <a:pPr>
                <a:defRPr/>
              </a:pPr>
              <a:t>‹#›</a:t>
            </a:fld>
            <a:endParaRPr lang="es-ES"/>
          </a:p>
        </p:txBody>
      </p:sp>
    </p:spTree>
    <p:extLst>
      <p:ext uri="{BB962C8B-B14F-4D97-AF65-F5344CB8AC3E}">
        <p14:creationId xmlns:p14="http://schemas.microsoft.com/office/powerpoint/2010/main" val="6664997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D766F59E-2E0C-4503-AFC9-382BB50F69BE}" type="slidenum">
              <a:rPr lang="es-ES"/>
              <a:pPr>
                <a:defRPr/>
              </a:pPr>
              <a:t>‹#›</a:t>
            </a:fld>
            <a:endParaRPr lang="es-ES"/>
          </a:p>
        </p:txBody>
      </p:sp>
    </p:spTree>
    <p:extLst>
      <p:ext uri="{BB962C8B-B14F-4D97-AF65-F5344CB8AC3E}">
        <p14:creationId xmlns:p14="http://schemas.microsoft.com/office/powerpoint/2010/main" val="35008921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C2CE995-35C5-4F82-A19A-974B4E48A1FF}" type="slidenum">
              <a:rPr lang="es-ES"/>
              <a:pPr>
                <a:defRPr/>
              </a:pPr>
              <a:t>‹#›</a:t>
            </a:fld>
            <a:endParaRPr lang="es-ES"/>
          </a:p>
        </p:txBody>
      </p:sp>
    </p:spTree>
    <p:extLst>
      <p:ext uri="{BB962C8B-B14F-4D97-AF65-F5344CB8AC3E}">
        <p14:creationId xmlns:p14="http://schemas.microsoft.com/office/powerpoint/2010/main" val="619532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8AFF3EF-6B78-46FE-8780-247B7F891E14}" type="slidenum">
              <a:rPr lang="es-ES"/>
              <a:pPr>
                <a:defRPr/>
              </a:pPr>
              <a:t>‹#›</a:t>
            </a:fld>
            <a:endParaRPr lang="es-ES"/>
          </a:p>
        </p:txBody>
      </p:sp>
    </p:spTree>
    <p:extLst>
      <p:ext uri="{BB962C8B-B14F-4D97-AF65-F5344CB8AC3E}">
        <p14:creationId xmlns:p14="http://schemas.microsoft.com/office/powerpoint/2010/main" val="1424381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4624"/>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dirty="0" smtClean="0"/>
              <a:t>Haga clic para cambiar el e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071D68E6-74BC-46C2-9BA2-836CCAD35191}"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7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txStyles>
    <p:titleStyle>
      <a:lvl1pPr algn="ctr" rtl="0" eaLnBrk="0" fontAlgn="base" hangingPunct="0">
        <a:spcBef>
          <a:spcPct val="0"/>
        </a:spcBef>
        <a:spcAft>
          <a:spcPct val="0"/>
        </a:spcAft>
        <a:defRPr sz="4400" b="1" kern="1200">
          <a:solidFill>
            <a:schemeClr val="bg1"/>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3" Type="http://schemas.openxmlformats.org/officeDocument/2006/relationships/hyperlink" Target="http://www.drave.cne-escutismo.pt/pt/main.php" TargetMode="External"/><Relationship Id="rId18" Type="http://schemas.openxmlformats.org/officeDocument/2006/relationships/image" Target="../media/image21.png"/><Relationship Id="rId26" Type="http://schemas.openxmlformats.org/officeDocument/2006/relationships/image" Target="../media/image25.png"/><Relationship Id="rId39" Type="http://schemas.openxmlformats.org/officeDocument/2006/relationships/hyperlink" Target="http://scout.org/around_the_world/scout_centres/cairo" TargetMode="External"/><Relationship Id="rId21" Type="http://schemas.openxmlformats.org/officeDocument/2006/relationships/hyperlink" Target="http://obermeierhof.pfadfinden.de/" TargetMode="External"/><Relationship Id="rId34" Type="http://schemas.openxmlformats.org/officeDocument/2006/relationships/image" Target="../media/image29.png"/><Relationship Id="rId42" Type="http://schemas.openxmlformats.org/officeDocument/2006/relationships/image" Target="../media/image33.jpeg"/><Relationship Id="rId47" Type="http://schemas.openxmlformats.org/officeDocument/2006/relationships/hyperlink" Target="http://www.scoutcentrumrotterdam.nl/en/" TargetMode="External"/><Relationship Id="rId50" Type="http://schemas.openxmlformats.org/officeDocument/2006/relationships/image" Target="../media/image37.png"/><Relationship Id="rId7" Type="http://schemas.openxmlformats.org/officeDocument/2006/relationships/hyperlink" Target="http://www.ingelsrud.no/" TargetMode="External"/><Relationship Id="rId2" Type="http://schemas.openxmlformats.org/officeDocument/2006/relationships/notesSlide" Target="../notesSlides/notesSlide7.xml"/><Relationship Id="rId16" Type="http://schemas.openxmlformats.org/officeDocument/2006/relationships/image" Target="../media/image20.png"/><Relationship Id="rId29" Type="http://schemas.openxmlformats.org/officeDocument/2006/relationships/hyperlink" Target="http://www.labelterrein.scouting.nl/index.php" TargetMode="External"/><Relationship Id="rId11" Type="http://schemas.openxmlformats.org/officeDocument/2006/relationships/hyperlink" Target="http://houensodde.dk/" TargetMode="External"/><Relationship Id="rId24" Type="http://schemas.openxmlformats.org/officeDocument/2006/relationships/image" Target="../media/image24.png"/><Relationship Id="rId32" Type="http://schemas.openxmlformats.org/officeDocument/2006/relationships/image" Target="../media/image28.png"/><Relationship Id="rId37" Type="http://schemas.openxmlformats.org/officeDocument/2006/relationships/hyperlink" Target="http://www.saojacinto.cne-escutismo.pt/" TargetMode="External"/><Relationship Id="rId40" Type="http://schemas.openxmlformats.org/officeDocument/2006/relationships/image" Target="../media/image32.png"/><Relationship Id="rId45" Type="http://schemas.openxmlformats.org/officeDocument/2006/relationships/hyperlink" Target="http://iscr.ge/index.php?action=0&amp;lang=eng" TargetMode="External"/><Relationship Id="rId5" Type="http://schemas.openxmlformats.org/officeDocument/2006/relationships/hyperlink" Target="http://www.ourchalet.ch/en/home" TargetMode="External"/><Relationship Id="rId15" Type="http://schemas.openxmlformats.org/officeDocument/2006/relationships/hyperlink" Target="http://www.skatar.is/ulfljotsvatn/" TargetMode="External"/><Relationship Id="rId23" Type="http://schemas.openxmlformats.org/officeDocument/2006/relationships/hyperlink" Target="http://scouts.org.uk/supportresources" TargetMode="External"/><Relationship Id="rId28" Type="http://schemas.openxmlformats.org/officeDocument/2006/relationships/image" Target="../media/image26.png"/><Relationship Id="rId36" Type="http://schemas.openxmlformats.org/officeDocument/2006/relationships/image" Target="../media/image30.png"/><Relationship Id="rId49" Type="http://schemas.openxmlformats.org/officeDocument/2006/relationships/hyperlink" Target="http://www.paxlodge.org/en/home" TargetMode="External"/><Relationship Id="rId10" Type="http://schemas.openxmlformats.org/officeDocument/2006/relationships/image" Target="../media/image17.png"/><Relationship Id="rId19" Type="http://schemas.openxmlformats.org/officeDocument/2006/relationships/hyperlink" Target="http://www.bucher-berg.de/" TargetMode="External"/><Relationship Id="rId31" Type="http://schemas.openxmlformats.org/officeDocument/2006/relationships/hyperlink" Target="http://www.naesbycentret.dk/" TargetMode="External"/><Relationship Id="rId44" Type="http://schemas.openxmlformats.org/officeDocument/2006/relationships/image" Target="../media/image34.jpeg"/><Relationship Id="rId4" Type="http://schemas.openxmlformats.org/officeDocument/2006/relationships/image" Target="../media/image14.png"/><Relationship Id="rId9" Type="http://schemas.openxmlformats.org/officeDocument/2006/relationships/hyperlink" Target="http://lochgoilhead.org.uk/" TargetMode="External"/><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hyperlink" Target="http://www.zellhof.at/" TargetMode="External"/><Relationship Id="rId30" Type="http://schemas.openxmlformats.org/officeDocument/2006/relationships/image" Target="../media/image27.png"/><Relationship Id="rId35" Type="http://schemas.openxmlformats.org/officeDocument/2006/relationships/hyperlink" Target="http://jambville.sgdf.fr/" TargetMode="External"/><Relationship Id="rId43" Type="http://schemas.openxmlformats.org/officeDocument/2006/relationships/hyperlink" Target="http://www.sangamworldcentre.org/en/home" TargetMode="External"/><Relationship Id="rId48" Type="http://schemas.openxmlformats.org/officeDocument/2006/relationships/image" Target="../media/image36.jpeg"/><Relationship Id="rId8" Type="http://schemas.openxmlformats.org/officeDocument/2006/relationships/image" Target="../media/image16.png"/><Relationship Id="rId3" Type="http://schemas.openxmlformats.org/officeDocument/2006/relationships/hyperlink" Target="http://www.ssf.scout.se/stockholm/vassaro" TargetMode="External"/><Relationship Id="rId12" Type="http://schemas.openxmlformats.org/officeDocument/2006/relationships/image" Target="../media/image18.png"/><Relationship Id="rId17" Type="http://schemas.openxmlformats.org/officeDocument/2006/relationships/hyperlink" Target="http://www.burg-rieneck.de/1+M52087573ab0.html" TargetMode="External"/><Relationship Id="rId25" Type="http://schemas.openxmlformats.org/officeDocument/2006/relationships/hyperlink" Target="http://www.google.ch/url?sa=t&amp;source=web&amp;cd=3&amp;ved=0CCoQFjAC&amp;url=http://centrogriebal.neositios" TargetMode="External"/><Relationship Id="rId33" Type="http://schemas.openxmlformats.org/officeDocument/2006/relationships/hyperlink" Target="http://www.hopper.be/en/jeugdverblijf/de-kluis" TargetMode="External"/><Relationship Id="rId38" Type="http://schemas.openxmlformats.org/officeDocument/2006/relationships/image" Target="../media/image31.png"/><Relationship Id="rId46" Type="http://schemas.openxmlformats.org/officeDocument/2006/relationships/image" Target="../media/image35.jpeg"/><Relationship Id="rId20" Type="http://schemas.openxmlformats.org/officeDocument/2006/relationships/image" Target="../media/image22.jpeg"/><Relationship Id="rId41" Type="http://schemas.openxmlformats.org/officeDocument/2006/relationships/hyperlink" Target="http://www.ourcabana.org/en/home" TargetMode="External"/><Relationship Id="rId1" Type="http://schemas.openxmlformats.org/officeDocument/2006/relationships/slideLayout" Target="../slideLayouts/slideLayout2.xml"/><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110"/>
          <p:cNvSpPr>
            <a:spLocks noGrp="1" noChangeArrowheads="1"/>
          </p:cNvSpPr>
          <p:nvPr>
            <p:ph type="ctrTitle"/>
          </p:nvPr>
        </p:nvSpPr>
        <p:spPr>
          <a:xfrm>
            <a:off x="2521521" y="3964607"/>
            <a:ext cx="5074815" cy="1264593"/>
          </a:xfrm>
          <a:noFill/>
        </p:spPr>
        <p:txBody>
          <a:bodyPr anchor="ctr"/>
          <a:lstStyle/>
          <a:p>
            <a:pPr algn="l" eaLnBrk="1" hangingPunct="1"/>
            <a:r>
              <a:rPr lang="es-UY" altLang="en-US" sz="3600" b="1" dirty="0" smtClean="0">
                <a:solidFill>
                  <a:schemeClr val="tx1"/>
                </a:solidFill>
              </a:rPr>
              <a:t>International </a:t>
            </a:r>
            <a:br>
              <a:rPr lang="es-UY" altLang="en-US" sz="3600" b="1" dirty="0" smtClean="0">
                <a:solidFill>
                  <a:schemeClr val="tx1"/>
                </a:solidFill>
              </a:rPr>
            </a:br>
            <a:r>
              <a:rPr lang="es-UY" altLang="en-US" sz="3600" b="1" dirty="0" err="1" smtClean="0">
                <a:solidFill>
                  <a:schemeClr val="tx1"/>
                </a:solidFill>
              </a:rPr>
              <a:t>Scouting</a:t>
            </a:r>
            <a:endParaRPr lang="es-ES" altLang="en-US" sz="3600" b="1" dirty="0" smtClean="0">
              <a:solidFill>
                <a:schemeClr val="tx1"/>
              </a:solidFill>
            </a:endParaRPr>
          </a:p>
        </p:txBody>
      </p:sp>
      <p:sp>
        <p:nvSpPr>
          <p:cNvPr id="3075" name="Rectangle 122"/>
          <p:cNvSpPr>
            <a:spLocks noChangeArrowheads="1"/>
          </p:cNvSpPr>
          <p:nvPr/>
        </p:nvSpPr>
        <p:spPr bwMode="auto">
          <a:xfrm>
            <a:off x="2555404" y="5229200"/>
            <a:ext cx="396081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UY" altLang="en-US" b="1" dirty="0" smtClean="0"/>
              <a:t>A </a:t>
            </a:r>
            <a:r>
              <a:rPr lang="es-UY" altLang="en-US" b="1" dirty="0" err="1" smtClean="0"/>
              <a:t>Brief</a:t>
            </a:r>
            <a:r>
              <a:rPr lang="es-UY" altLang="en-US" b="1" dirty="0" smtClean="0"/>
              <a:t> </a:t>
            </a:r>
            <a:r>
              <a:rPr lang="es-UY" altLang="en-US" b="1" dirty="0" err="1" smtClean="0"/>
              <a:t>Overview</a:t>
            </a:r>
            <a:endParaRPr lang="es-ES" altLang="en-US" b="1" dirty="0"/>
          </a:p>
        </p:txBody>
      </p:sp>
      <p:sp>
        <p:nvSpPr>
          <p:cNvPr id="2" name="Rectangle 1"/>
          <p:cNvSpPr/>
          <p:nvPr/>
        </p:nvSpPr>
        <p:spPr>
          <a:xfrm>
            <a:off x="8243888" y="6453188"/>
            <a:ext cx="1008062" cy="404812"/>
          </a:xfrm>
          <a:prstGeom prst="rect">
            <a:avLst/>
          </a:prstGeom>
          <a:solidFill>
            <a:srgbClr val="202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Oval 4"/>
          <p:cNvSpPr/>
          <p:nvPr/>
        </p:nvSpPr>
        <p:spPr>
          <a:xfrm>
            <a:off x="179511" y="3645024"/>
            <a:ext cx="2286000" cy="2286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6823" y="3611723"/>
            <a:ext cx="2346945" cy="2337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vassaro_log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321" y="3966472"/>
            <a:ext cx="1190625"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ur_Chalet.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9202" y="2504183"/>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Ingelsrud_copy_copy.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6605" y="5086901"/>
            <a:ext cx="11811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chgoil.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5283" y="1349553"/>
            <a:ext cx="971293" cy="97129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9899117f-5a9c-4d58-a1cd-4d3b2e75a74f.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4140" y="4016092"/>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_rsc.png">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38934" y="4049642"/>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ulfljotsv_logo_copy_copy.pn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18661" y="1139746"/>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41793_13771296161_807_n.png">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36831" y="1394520"/>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logo_3.jpg">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440322" y="2762250"/>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50267_318432622525_365742_n.pn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246396" y="3420779"/>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i_logo_gilwellpark.png">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73821" y="3113352"/>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49215_100000556787945_3195_n_2.png">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22301" y="4974443"/>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zellhoflogo-199.png">
            <a:hlinkClick r:id="rId27"/>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20623" y="1745692"/>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s_2.png">
            <a:hlinkClick r:id="rId29"/>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004698" y="1697614"/>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nclogo_101x99.png">
            <a:hlinkClick r:id="rId31"/>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810529" y="3131127"/>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s.png">
            <a:hlinkClick r:id="rId33"/>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3716914"/>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Jambville.png">
            <a:hlinkClick r:id="rId35"/>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109561" y="2841509"/>
            <a:ext cx="822827" cy="11585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aojacinto.png">
            <a:hlinkClick r:id="rId37"/>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647961" y="2367824"/>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_.png">
            <a:hlinkClick r:id="rId39"/>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179760" y="4645802"/>
            <a:ext cx="882199" cy="88219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Our_Cabaa_copy_2.jpg">
            <a:hlinkClick r:id="rId41"/>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996277" y="5528001"/>
            <a:ext cx="936595" cy="93659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sangam_col1_round_GWS_logo_2.jpg">
            <a:hlinkClick r:id="rId43"/>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767999" y="5661248"/>
            <a:ext cx="803348" cy="80334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s.jpg">
            <a:hlinkClick r:id="rId45"/>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7496175" y="1853865"/>
            <a:ext cx="11906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rotterdam_logo.jpg">
            <a:hlinkClick r:id="rId47"/>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16972" y="5451829"/>
            <a:ext cx="1181100" cy="8096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xLogoGREEN.png">
            <a:hlinkClick r:id="rId49"/>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8575" y="-13515975"/>
            <a:ext cx="1190625" cy="11906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Additional Scout </a:t>
            </a:r>
            <a:r>
              <a:rPr lang="en-US" dirty="0" err="1" smtClean="0"/>
              <a:t>Centres</a:t>
            </a:r>
            <a:endParaRPr lang="en-US" dirty="0"/>
          </a:p>
        </p:txBody>
      </p:sp>
    </p:spTree>
    <p:extLst>
      <p:ext uri="{BB962C8B-B14F-4D97-AF65-F5344CB8AC3E}">
        <p14:creationId xmlns:p14="http://schemas.microsoft.com/office/powerpoint/2010/main" val="3754404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Staff</a:t>
            </a:r>
            <a:endParaRPr lang="en-US" dirty="0"/>
          </a:p>
        </p:txBody>
      </p:sp>
      <p:sp>
        <p:nvSpPr>
          <p:cNvPr id="3" name="Content Placeholder 2"/>
          <p:cNvSpPr>
            <a:spLocks noGrp="1"/>
          </p:cNvSpPr>
          <p:nvPr>
            <p:ph idx="1"/>
          </p:nvPr>
        </p:nvSpPr>
        <p:spPr/>
        <p:txBody>
          <a:bodyPr/>
          <a:lstStyle/>
          <a:p>
            <a:r>
              <a:rPr lang="en-US" dirty="0" err="1" smtClean="0"/>
              <a:t>Kandersteg</a:t>
            </a:r>
            <a:endParaRPr lang="en-US" dirty="0" smtClean="0"/>
          </a:p>
          <a:p>
            <a:r>
              <a:rPr lang="en-US" dirty="0" err="1" smtClean="0"/>
              <a:t>Suncheon</a:t>
            </a:r>
            <a:endParaRPr lang="en-US" dirty="0" smtClean="0"/>
          </a:p>
          <a:p>
            <a:r>
              <a:rPr lang="en-US" dirty="0" smtClean="0"/>
              <a:t>European</a:t>
            </a:r>
          </a:p>
          <a:p>
            <a:endParaRPr lang="en-US" dirty="0"/>
          </a:p>
          <a:p>
            <a:r>
              <a:rPr lang="en-US" b="1" dirty="0" smtClean="0">
                <a:solidFill>
                  <a:srgbClr val="002060"/>
                </a:solidFill>
              </a:rPr>
              <a:t>CHEAP INTERNATIONAL TRAVEL!!!!</a:t>
            </a:r>
          </a:p>
          <a:p>
            <a:endParaRPr lang="en-US" dirty="0"/>
          </a:p>
        </p:txBody>
      </p:sp>
    </p:spTree>
    <p:extLst>
      <p:ext uri="{BB962C8B-B14F-4D97-AF65-F5344CB8AC3E}">
        <p14:creationId xmlns:p14="http://schemas.microsoft.com/office/powerpoint/2010/main" val="790461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Peace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20129" y="1313110"/>
            <a:ext cx="5174684" cy="452596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0" y="2124075"/>
            <a:ext cx="1905000" cy="2466975"/>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6103" y="1077434"/>
            <a:ext cx="4997314" cy="4997314"/>
          </a:xfrm>
          <a:prstGeom prst="rect">
            <a:avLst/>
          </a:prstGeom>
        </p:spPr>
      </p:pic>
    </p:spTree>
    <p:extLst>
      <p:ext uri="{BB962C8B-B14F-4D97-AF65-F5344CB8AC3E}">
        <p14:creationId xmlns:p14="http://schemas.microsoft.com/office/powerpoint/2010/main" val="359277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2565475"/>
            <a:ext cx="1584176" cy="1584176"/>
          </a:xfrm>
          <a:prstGeom prst="rect">
            <a:avLst/>
          </a:prstGeom>
        </p:spPr>
      </p:pic>
      <p:sp>
        <p:nvSpPr>
          <p:cNvPr id="2" name="Title 1"/>
          <p:cNvSpPr>
            <a:spLocks noGrp="1"/>
          </p:cNvSpPr>
          <p:nvPr>
            <p:ph type="title"/>
          </p:nvPr>
        </p:nvSpPr>
        <p:spPr/>
        <p:txBody>
          <a:bodyPr/>
          <a:lstStyle/>
          <a:p>
            <a:r>
              <a:rPr lang="en-US" dirty="0" smtClean="0"/>
              <a:t>International Spirit Award</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9524" y="1528763"/>
            <a:ext cx="3657600" cy="3657600"/>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605325" y="1829632"/>
            <a:ext cx="2285999" cy="2743200"/>
          </a:xfrm>
        </p:spPr>
      </p:pic>
    </p:spTree>
    <p:extLst>
      <p:ext uri="{BB962C8B-B14F-4D97-AF65-F5344CB8AC3E}">
        <p14:creationId xmlns:p14="http://schemas.microsoft.com/office/powerpoint/2010/main" val="41539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5"/>
                                        </p:tgtEl>
                                      </p:cBhvr>
                                    </p:animEffect>
                                    <p:anim calcmode="lin" valueType="num">
                                      <p:cBhvr>
                                        <p:cTn id="21" dur="1000"/>
                                        <p:tgtEl>
                                          <p:spTgt spid="5"/>
                                        </p:tgtEl>
                                        <p:attrNameLst>
                                          <p:attrName>ppt_x</p:attrName>
                                        </p:attrNameLst>
                                      </p:cBhvr>
                                      <p:tavLst>
                                        <p:tav tm="0">
                                          <p:val>
                                            <p:strVal val="ppt_x"/>
                                          </p:val>
                                        </p:tav>
                                        <p:tav tm="100000">
                                          <p:val>
                                            <p:strVal val="ppt_x"/>
                                          </p:val>
                                        </p:tav>
                                      </p:tavLst>
                                    </p:anim>
                                    <p:anim calcmode="lin" valueType="num">
                                      <p:cBhvr>
                                        <p:cTn id="22" dur="1000"/>
                                        <p:tgtEl>
                                          <p:spTgt spid="5"/>
                                        </p:tgtEl>
                                        <p:attrNameLst>
                                          <p:attrName>ppt_y</p:attrName>
                                        </p:attrNameLst>
                                      </p:cBhvr>
                                      <p:tavLst>
                                        <p:tav tm="0">
                                          <p:val>
                                            <p:strVal val="ppt_y"/>
                                          </p:val>
                                        </p:tav>
                                        <p:tav tm="100000">
                                          <p:val>
                                            <p:strVal val="ppt_y+.1"/>
                                          </p:val>
                                        </p:tav>
                                      </p:tavLst>
                                    </p:anim>
                                    <p:set>
                                      <p:cBhvr>
                                        <p:cTn id="23" dur="1" fill="hold">
                                          <p:stCondLst>
                                            <p:cond delay="999"/>
                                          </p:stCondLst>
                                        </p:cTn>
                                        <p:tgtEl>
                                          <p:spTgt spid="5"/>
                                        </p:tgtEl>
                                        <p:attrNameLst>
                                          <p:attrName>style.visibility</p:attrName>
                                        </p:attrNameLst>
                                      </p:cBhvr>
                                      <p:to>
                                        <p:strVal val="hidden"/>
                                      </p:to>
                                    </p:set>
                                  </p:childTnLst>
                                </p:cTn>
                              </p:par>
                              <p:par>
                                <p:cTn id="24" presetID="53"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Scouter Award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0" y="4077072"/>
            <a:ext cx="1905000" cy="1524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08" y="1602346"/>
            <a:ext cx="3810000" cy="1724025"/>
          </a:xfrm>
          <a:prstGeom prst="rect">
            <a:avLst/>
          </a:prstGeom>
        </p:spPr>
      </p:pic>
    </p:spTree>
    <p:extLst>
      <p:ext uri="{BB962C8B-B14F-4D97-AF65-F5344CB8AC3E}">
        <p14:creationId xmlns:p14="http://schemas.microsoft.com/office/powerpoint/2010/main" val="4223545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Conservation Award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2425" y="2492896"/>
            <a:ext cx="6919149" cy="2334172"/>
          </a:xfrm>
        </p:spPr>
      </p:pic>
    </p:spTree>
    <p:extLst>
      <p:ext uri="{BB962C8B-B14F-4D97-AF65-F5344CB8AC3E}">
        <p14:creationId xmlns:p14="http://schemas.microsoft.com/office/powerpoint/2010/main" val="6748613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a:t>
            </a:r>
            <a:r>
              <a:rPr lang="en-US" dirty="0" smtClean="0"/>
              <a:t>nterpreter </a:t>
            </a:r>
            <a:r>
              <a:rPr lang="en-US" dirty="0"/>
              <a:t>S</a:t>
            </a:r>
            <a:r>
              <a:rPr lang="en-US" dirty="0" smtClean="0"/>
              <a:t>trip</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080" y="1484784"/>
            <a:ext cx="3291840" cy="2205536"/>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6080" y="2550602"/>
            <a:ext cx="3291840" cy="329184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716" y="4766045"/>
            <a:ext cx="3291840" cy="50033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9716" y="5605275"/>
            <a:ext cx="3291840" cy="525199"/>
          </a:xfrm>
          <a:prstGeom prst="rect">
            <a:avLst/>
          </a:prstGeom>
        </p:spPr>
      </p:pic>
    </p:spTree>
    <p:extLst>
      <p:ext uri="{BB962C8B-B14F-4D97-AF65-F5344CB8AC3E}">
        <p14:creationId xmlns:p14="http://schemas.microsoft.com/office/powerpoint/2010/main" val="161267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JOTA/JOTI</a:t>
            </a:r>
            <a:endParaRPr lang="en-US" dirty="0"/>
          </a:p>
        </p:txBody>
      </p:sp>
      <p:sp>
        <p:nvSpPr>
          <p:cNvPr id="3" name="Content Placeholder 2"/>
          <p:cNvSpPr>
            <a:spLocks noGrp="1"/>
          </p:cNvSpPr>
          <p:nvPr>
            <p:ph idx="1"/>
          </p:nvPr>
        </p:nvSpPr>
        <p:spPr/>
        <p:txBody>
          <a:bodyPr/>
          <a:lstStyle/>
          <a:p>
            <a:r>
              <a:rPr lang="en-US" dirty="0" smtClean="0"/>
              <a:t>Jamboree on the Internet</a:t>
            </a:r>
          </a:p>
          <a:p>
            <a:r>
              <a:rPr lang="en-US" dirty="0" smtClean="0"/>
              <a:t>Jamboree on the Air</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999" b="13127"/>
          <a:stretch/>
        </p:blipFill>
        <p:spPr>
          <a:xfrm>
            <a:off x="4355976" y="4293095"/>
            <a:ext cx="2928280" cy="129614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454" y="3428999"/>
            <a:ext cx="1853184" cy="1143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298" y="3930195"/>
            <a:ext cx="2725494" cy="2060848"/>
          </a:xfrm>
          <a:prstGeom prst="rect">
            <a:avLst/>
          </a:prstGeom>
        </p:spPr>
      </p:pic>
    </p:spTree>
    <p:extLst>
      <p:ext uri="{BB962C8B-B14F-4D97-AF65-F5344CB8AC3E}">
        <p14:creationId xmlns:p14="http://schemas.microsoft.com/office/powerpoint/2010/main" val="774648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Program Ideas</a:t>
            </a:r>
            <a:endParaRPr lang="en-US" dirty="0"/>
          </a:p>
        </p:txBody>
      </p:sp>
      <p:sp>
        <p:nvSpPr>
          <p:cNvPr id="3" name="Content Placeholder 2"/>
          <p:cNvSpPr>
            <a:spLocks noGrp="1"/>
          </p:cNvSpPr>
          <p:nvPr>
            <p:ph idx="1"/>
          </p:nvPr>
        </p:nvSpPr>
        <p:spPr/>
        <p:txBody>
          <a:bodyPr/>
          <a:lstStyle/>
          <a:p>
            <a:r>
              <a:rPr lang="en-US" dirty="0" smtClean="0"/>
              <a:t>World brotherhood night</a:t>
            </a:r>
          </a:p>
          <a:p>
            <a:r>
              <a:rPr lang="en-US" dirty="0" smtClean="0"/>
              <a:t>Exchange (Scout) student speaker</a:t>
            </a:r>
          </a:p>
          <a:p>
            <a:r>
              <a:rPr lang="en-US" dirty="0" smtClean="0"/>
              <a:t>Host international camp staff visitor</a:t>
            </a:r>
          </a:p>
          <a:p>
            <a:r>
              <a:rPr lang="en-US" dirty="0" smtClean="0"/>
              <a:t>Foods from family heritage</a:t>
            </a:r>
          </a:p>
          <a:p>
            <a:r>
              <a:rPr lang="en-US" dirty="0" smtClean="0"/>
              <a:t>Messenger of Peace project</a:t>
            </a:r>
          </a:p>
          <a:p>
            <a:r>
              <a:rPr lang="en-US" dirty="0" smtClean="0"/>
              <a:t>JOTA/JOTI</a:t>
            </a:r>
          </a:p>
          <a:p>
            <a:endParaRPr lang="en-US" dirty="0" smtClean="0"/>
          </a:p>
          <a:p>
            <a:endParaRPr lang="en-US" dirty="0"/>
          </a:p>
        </p:txBody>
      </p:sp>
    </p:spTree>
    <p:extLst>
      <p:ext uri="{BB962C8B-B14F-4D97-AF65-F5344CB8AC3E}">
        <p14:creationId xmlns:p14="http://schemas.microsoft.com/office/powerpoint/2010/main" val="144929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On the Web</a:t>
            </a:r>
            <a:endParaRPr lang="en-US" dirty="0"/>
          </a:p>
        </p:txBody>
      </p:sp>
      <p:sp>
        <p:nvSpPr>
          <p:cNvPr id="7" name="TextBox 6"/>
          <p:cNvSpPr txBox="1"/>
          <p:nvPr/>
        </p:nvSpPr>
        <p:spPr>
          <a:xfrm>
            <a:off x="486889" y="2852936"/>
            <a:ext cx="8206444" cy="707886"/>
          </a:xfrm>
          <a:prstGeom prst="rect">
            <a:avLst/>
          </a:prstGeom>
          <a:noFill/>
        </p:spPr>
        <p:txBody>
          <a:bodyPr wrap="square" rtlCol="0">
            <a:spAutoFit/>
          </a:bodyPr>
          <a:lstStyle/>
          <a:p>
            <a:pPr algn="ctr"/>
            <a:r>
              <a:rPr lang="en-US" sz="4000" b="1" dirty="0" smtClean="0"/>
              <a:t>www.Scouting.org/international</a:t>
            </a:r>
            <a:endParaRPr lang="en-US" sz="4000" b="1" dirty="0"/>
          </a:p>
        </p:txBody>
      </p:sp>
    </p:spTree>
    <p:extLst>
      <p:ext uri="{BB962C8B-B14F-4D97-AF65-F5344CB8AC3E}">
        <p14:creationId xmlns:p14="http://schemas.microsoft.com/office/powerpoint/2010/main" val="4264161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7910" y="1412776"/>
            <a:ext cx="4848180" cy="4848180"/>
          </a:xfrm>
          <a:prstGeom prst="rect">
            <a:avLst/>
          </a:prstGeom>
        </p:spPr>
      </p:pic>
    </p:spTree>
    <p:extLst>
      <p:ext uri="{BB962C8B-B14F-4D97-AF65-F5344CB8AC3E}">
        <p14:creationId xmlns:p14="http://schemas.microsoft.com/office/powerpoint/2010/main" val="254932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Events</a:t>
            </a:r>
            <a:endParaRPr lang="en-US" dirty="0"/>
          </a:p>
        </p:txBody>
      </p:sp>
      <p:sp>
        <p:nvSpPr>
          <p:cNvPr id="3" name="Content Placeholder 2"/>
          <p:cNvSpPr>
            <a:spLocks noGrp="1"/>
          </p:cNvSpPr>
          <p:nvPr>
            <p:ph idx="1"/>
          </p:nvPr>
        </p:nvSpPr>
        <p:spPr/>
        <p:txBody>
          <a:bodyPr/>
          <a:lstStyle/>
          <a:p>
            <a:r>
              <a:rPr lang="en-US" dirty="0" smtClean="0"/>
              <a:t>Michigan International </a:t>
            </a:r>
            <a:r>
              <a:rPr lang="en-US" dirty="0" err="1" smtClean="0"/>
              <a:t>Campree</a:t>
            </a:r>
            <a:endParaRPr lang="en-US" dirty="0" smtClean="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676515" y="2783346"/>
            <a:ext cx="5790969" cy="215966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6434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Events</a:t>
            </a:r>
            <a:endParaRPr lang="en-US" dirty="0"/>
          </a:p>
        </p:txBody>
      </p:sp>
      <p:sp>
        <p:nvSpPr>
          <p:cNvPr id="3" name="Content Placeholder 2"/>
          <p:cNvSpPr>
            <a:spLocks noGrp="1"/>
          </p:cNvSpPr>
          <p:nvPr>
            <p:ph idx="1"/>
          </p:nvPr>
        </p:nvSpPr>
        <p:spPr/>
        <p:txBody>
          <a:bodyPr/>
          <a:lstStyle/>
          <a:p>
            <a:r>
              <a:rPr lang="en-US" dirty="0" smtClean="0"/>
              <a:t>Scouts from </a:t>
            </a:r>
            <a:r>
              <a:rPr lang="en-US" dirty="0" err="1" smtClean="0"/>
              <a:t>Britian</a:t>
            </a:r>
            <a:r>
              <a:rPr lang="en-US" dirty="0" smtClean="0"/>
              <a:t> at CSM!</a:t>
            </a:r>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9692" y="2492896"/>
            <a:ext cx="5544616" cy="3431934"/>
          </a:xfrm>
          <a:prstGeom prst="rect">
            <a:avLst/>
          </a:prstGeom>
        </p:spPr>
      </p:pic>
    </p:spTree>
    <p:extLst>
      <p:ext uri="{BB962C8B-B14F-4D97-AF65-F5344CB8AC3E}">
        <p14:creationId xmlns:p14="http://schemas.microsoft.com/office/powerpoint/2010/main" val="30607224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US" dirty="0" smtClean="0"/>
              <a:t>BSA Contingent</a:t>
            </a:r>
            <a:endParaRPr lang="en-US" dirty="0"/>
          </a:p>
        </p:txBody>
      </p:sp>
      <p:pic>
        <p:nvPicPr>
          <p:cNvPr id="4" name="Content Placeholder 3"/>
          <p:cNvPicPr>
            <a:picLocks noGrp="1" noChangeAspect="1"/>
          </p:cNvPicPr>
          <p:nvPr>
            <p:ph idx="1"/>
          </p:nvPr>
        </p:nvPicPr>
        <p:blipFill rotWithShape="1">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b="621"/>
          <a:stretch/>
        </p:blipFill>
        <p:spPr>
          <a:xfrm>
            <a:off x="2591780" y="1556792"/>
            <a:ext cx="3960440" cy="39358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793736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Moot</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8764"/>
          <a:stretch/>
        </p:blipFill>
        <p:spPr>
          <a:xfrm>
            <a:off x="0" y="1032838"/>
            <a:ext cx="9144000" cy="5996562"/>
          </a:xfrm>
        </p:spPr>
      </p:pic>
    </p:spTree>
    <p:extLst>
      <p:ext uri="{BB962C8B-B14F-4D97-AF65-F5344CB8AC3E}">
        <p14:creationId xmlns:p14="http://schemas.microsoft.com/office/powerpoint/2010/main" val="3492179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Scout Jamboree</a:t>
            </a:r>
            <a:endParaRPr lang="en-US" dirty="0"/>
          </a:p>
        </p:txBody>
      </p:sp>
      <p:sp>
        <p:nvSpPr>
          <p:cNvPr id="3" name="Content Placeholder 2"/>
          <p:cNvSpPr>
            <a:spLocks noGrp="1"/>
          </p:cNvSpPr>
          <p:nvPr>
            <p:ph idx="1"/>
          </p:nvPr>
        </p:nvSpPr>
        <p:spPr/>
        <p:txBody>
          <a:bodyPr/>
          <a:lstStyle/>
          <a:p>
            <a:r>
              <a:rPr lang="en-US" dirty="0" smtClean="0"/>
              <a:t>World Jamboree</a:t>
            </a:r>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71" b="884"/>
          <a:stretch/>
        </p:blipFill>
        <p:spPr>
          <a:xfrm>
            <a:off x="-465071" y="910630"/>
            <a:ext cx="10074142" cy="5688632"/>
          </a:xfrm>
          <a:prstGeom prst="rect">
            <a:avLst/>
          </a:prstGeom>
          <a:effectLst>
            <a:softEdge rad="31750"/>
          </a:effectLst>
        </p:spPr>
      </p:pic>
      <p:sp>
        <p:nvSpPr>
          <p:cNvPr id="7" name="Rectangle 6"/>
          <p:cNvSpPr/>
          <p:nvPr/>
        </p:nvSpPr>
        <p:spPr>
          <a:xfrm>
            <a:off x="6595202" y="1052736"/>
            <a:ext cx="3089366" cy="5544616"/>
          </a:xfrm>
          <a:prstGeom prst="rect">
            <a:avLst/>
          </a:prstGeom>
          <a:solidFill>
            <a:srgbClr val="00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590" y="1052736"/>
            <a:ext cx="3089366" cy="5544616"/>
          </a:xfrm>
          <a:prstGeom prst="rect">
            <a:avLst/>
          </a:prstGeom>
          <a:solidFill>
            <a:srgbClr val="00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5400000">
            <a:off x="4569553" y="-1393088"/>
            <a:ext cx="652967" cy="5544616"/>
          </a:xfrm>
          <a:prstGeom prst="rect">
            <a:avLst/>
          </a:prstGeom>
          <a:solidFill>
            <a:srgbClr val="00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5400000">
            <a:off x="4497545" y="3503456"/>
            <a:ext cx="652967" cy="5544616"/>
          </a:xfrm>
          <a:prstGeom prst="rect">
            <a:avLst/>
          </a:prstGeom>
          <a:solidFill>
            <a:srgbClr val="00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140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Scout Jamboree</a:t>
            </a:r>
            <a:endParaRPr lang="en-US" dirty="0"/>
          </a:p>
        </p:txBody>
      </p:sp>
      <p:sp>
        <p:nvSpPr>
          <p:cNvPr id="3" name="Content Placeholder 2"/>
          <p:cNvSpPr>
            <a:spLocks noGrp="1"/>
          </p:cNvSpPr>
          <p:nvPr>
            <p:ph idx="1"/>
          </p:nvPr>
        </p:nvSpPr>
        <p:spPr/>
        <p:txBody>
          <a:bodyPr/>
          <a:lstStyle/>
          <a:p>
            <a:pPr marL="0" indent="0" algn="ctr">
              <a:buNone/>
            </a:pPr>
            <a:r>
              <a:rPr lang="en-US" b="1" dirty="0" smtClean="0"/>
              <a:t>The Summit ~ July-August 2019</a:t>
            </a:r>
            <a:endParaRPr lang="en-US" b="1" dirty="0"/>
          </a:p>
        </p:txBody>
      </p:sp>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6598" b="47732"/>
          <a:stretch/>
        </p:blipFill>
        <p:spPr>
          <a:xfrm>
            <a:off x="2268526" y="2204864"/>
            <a:ext cx="4606948" cy="4509120"/>
          </a:xfrm>
          <a:prstGeom prst="rect">
            <a:avLst/>
          </a:prstGeom>
        </p:spPr>
      </p:pic>
    </p:spTree>
    <p:extLst>
      <p:ext uri="{BB962C8B-B14F-4D97-AF65-F5344CB8AC3E}">
        <p14:creationId xmlns:p14="http://schemas.microsoft.com/office/powerpoint/2010/main" val="2786254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Scout Jamboree</a:t>
            </a:r>
            <a:endParaRPr lang="en-US" dirty="0"/>
          </a:p>
        </p:txBody>
      </p:sp>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7780"/>
          <a:stretch/>
        </p:blipFill>
        <p:spPr>
          <a:xfrm>
            <a:off x="3028820" y="2799259"/>
            <a:ext cx="3086359" cy="368339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 y="1392932"/>
            <a:ext cx="1395412"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0018" y="1392932"/>
            <a:ext cx="146685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6868" y="1392932"/>
            <a:ext cx="16002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7068" y="1392932"/>
            <a:ext cx="163512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2193" y="1399282"/>
            <a:ext cx="1489075"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1268" y="1399282"/>
            <a:ext cx="1509713"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353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Scout Jamboree</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1138" b="22601"/>
          <a:stretch/>
        </p:blipFill>
        <p:spPr>
          <a:xfrm>
            <a:off x="0" y="-675457"/>
            <a:ext cx="9144000" cy="8568953"/>
          </a:xfrm>
          <a:prstGeom prst="rect">
            <a:avLst/>
          </a:prstGeom>
        </p:spPr>
      </p:pic>
    </p:spTree>
    <p:extLst>
      <p:ext uri="{BB962C8B-B14F-4D97-AF65-F5344CB8AC3E}">
        <p14:creationId xmlns:p14="http://schemas.microsoft.com/office/powerpoint/2010/main" val="12187236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16" y="26268"/>
            <a:ext cx="10287000" cy="6858000"/>
          </a:xfrm>
          <a:prstGeom prst="rect">
            <a:avLst/>
          </a:prstGeom>
        </p:spPr>
      </p:pic>
    </p:spTree>
    <p:extLst>
      <p:ext uri="{BB962C8B-B14F-4D97-AF65-F5344CB8AC3E}">
        <p14:creationId xmlns:p14="http://schemas.microsoft.com/office/powerpoint/2010/main" val="1680288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Association of Top Achiever Scouts</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375" y="2400300"/>
            <a:ext cx="3905250" cy="2057400"/>
          </a:xfrm>
          <a:prstGeom prst="rect">
            <a:avLst/>
          </a:prstGeom>
        </p:spPr>
      </p:pic>
    </p:spTree>
    <p:extLst>
      <p:ext uri="{BB962C8B-B14F-4D97-AF65-F5344CB8AC3E}">
        <p14:creationId xmlns:p14="http://schemas.microsoft.com/office/powerpoint/2010/main" val="17355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7777" y="1340768"/>
            <a:ext cx="8124576" cy="2852737"/>
          </a:xfrm>
        </p:spPr>
        <p:txBody>
          <a:bodyPr/>
          <a:lstStyle/>
          <a:p>
            <a:r>
              <a:rPr lang="en-US" dirty="0" smtClean="0">
                <a:solidFill>
                  <a:srgbClr val="393A96"/>
                </a:solidFill>
              </a:rPr>
              <a:t>World Organization</a:t>
            </a:r>
            <a:br>
              <a:rPr lang="en-US" dirty="0" smtClean="0">
                <a:solidFill>
                  <a:srgbClr val="393A96"/>
                </a:solidFill>
              </a:rPr>
            </a:br>
            <a:r>
              <a:rPr lang="en-US" sz="4800" dirty="0" smtClean="0">
                <a:solidFill>
                  <a:srgbClr val="393A96"/>
                </a:solidFill>
              </a:rPr>
              <a:t> of the </a:t>
            </a:r>
            <a:br>
              <a:rPr lang="en-US" sz="4800" dirty="0" smtClean="0">
                <a:solidFill>
                  <a:srgbClr val="393A96"/>
                </a:solidFill>
              </a:rPr>
            </a:br>
            <a:r>
              <a:rPr lang="en-US" dirty="0" smtClean="0">
                <a:solidFill>
                  <a:srgbClr val="393A96"/>
                </a:solidFill>
              </a:rPr>
              <a:t>Scout Movement</a:t>
            </a:r>
            <a:endParaRPr lang="en-US" dirty="0">
              <a:solidFill>
                <a:srgbClr val="393A96"/>
              </a:solidFill>
            </a:endParaRPr>
          </a:p>
        </p:txBody>
      </p:sp>
      <p:sp>
        <p:nvSpPr>
          <p:cNvPr id="5" name="Text Placeholder 4"/>
          <p:cNvSpPr>
            <a:spLocks noGrp="1"/>
          </p:cNvSpPr>
          <p:nvPr>
            <p:ph type="body" idx="1"/>
          </p:nvPr>
        </p:nvSpPr>
        <p:spPr/>
        <p:txBody>
          <a:bodyPr/>
          <a:lstStyle/>
          <a:p>
            <a:pPr algn="ctr"/>
            <a:r>
              <a:rPr lang="en-US" sz="3200" b="1" dirty="0" smtClean="0"/>
              <a:t>“WOSM”</a:t>
            </a:r>
            <a:endParaRPr lang="en-US" sz="3200" b="1" dirty="0"/>
          </a:p>
        </p:txBody>
      </p:sp>
    </p:spTree>
    <p:extLst>
      <p:ext uri="{BB962C8B-B14F-4D97-AF65-F5344CB8AC3E}">
        <p14:creationId xmlns:p14="http://schemas.microsoft.com/office/powerpoint/2010/main" val="600236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WOSM</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244" b="3885"/>
          <a:stretch/>
        </p:blipFill>
        <p:spPr>
          <a:xfrm>
            <a:off x="1205880" y="1268760"/>
            <a:ext cx="6732240" cy="4790248"/>
          </a:xfrm>
          <a:prstGeom prst="rect">
            <a:avLst/>
          </a:prstGeom>
          <a:effectLst>
            <a:softEdge rad="31750"/>
          </a:effectLst>
        </p:spPr>
      </p:pic>
    </p:spTree>
    <p:extLst>
      <p:ext uri="{BB962C8B-B14F-4D97-AF65-F5344CB8AC3E}">
        <p14:creationId xmlns:p14="http://schemas.microsoft.com/office/powerpoint/2010/main" val="411008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Friendship Fund</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80728"/>
            <a:ext cx="9144000" cy="5943600"/>
          </a:xfrm>
        </p:spPr>
      </p:pic>
    </p:spTree>
    <p:extLst>
      <p:ext uri="{BB962C8B-B14F-4D97-AF65-F5344CB8AC3E}">
        <p14:creationId xmlns:p14="http://schemas.microsoft.com/office/powerpoint/2010/main" val="2578267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Scout </a:t>
            </a:r>
            <a:r>
              <a:rPr lang="en-US" dirty="0" err="1" smtClean="0"/>
              <a:t>Centres</a:t>
            </a:r>
            <a:endParaRPr lang="en-US" dirty="0"/>
          </a:p>
        </p:txBody>
      </p:sp>
      <p:sp>
        <p:nvSpPr>
          <p:cNvPr id="3" name="Content Placeholder 2"/>
          <p:cNvSpPr>
            <a:spLocks noGrp="1"/>
          </p:cNvSpPr>
          <p:nvPr>
            <p:ph idx="1"/>
          </p:nvPr>
        </p:nvSpPr>
        <p:spPr/>
        <p:txBody>
          <a:bodyPr/>
          <a:lstStyle/>
          <a:p>
            <a:r>
              <a:rPr lang="en-US" dirty="0" err="1" smtClean="0"/>
              <a:t>Kandersteg</a:t>
            </a:r>
            <a:r>
              <a:rPr lang="en-US" dirty="0" smtClean="0"/>
              <a:t> - Switzerland</a:t>
            </a:r>
          </a:p>
          <a:p>
            <a:r>
              <a:rPr lang="en-US" dirty="0" err="1" smtClean="0"/>
              <a:t>Suncheon</a:t>
            </a:r>
            <a:r>
              <a:rPr lang="en-US" dirty="0" smtClean="0"/>
              <a:t> – South Korea</a:t>
            </a:r>
          </a:p>
          <a:p>
            <a:r>
              <a:rPr lang="fr-FR" dirty="0" err="1" smtClean="0"/>
              <a:t>Cairo</a:t>
            </a:r>
            <a:r>
              <a:rPr lang="fr-FR" dirty="0" smtClean="0"/>
              <a:t> – </a:t>
            </a:r>
            <a:r>
              <a:rPr lang="fr-FR" dirty="0" err="1" smtClean="0"/>
              <a:t>Egypt</a:t>
            </a:r>
            <a:r>
              <a:rPr lang="fr-FR" dirty="0" smtClean="0"/>
              <a:t> </a:t>
            </a:r>
          </a:p>
          <a:p>
            <a:r>
              <a:rPr lang="en-US" i="1" dirty="0" err="1" smtClean="0"/>
              <a:t>Picarquín</a:t>
            </a:r>
            <a:r>
              <a:rPr lang="en-US" i="1" dirty="0" smtClean="0"/>
              <a:t> – Chile </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1100"/>
          <a:stretch/>
        </p:blipFill>
        <p:spPr>
          <a:xfrm>
            <a:off x="2299099" y="4237799"/>
            <a:ext cx="1990719" cy="1371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136" y="4237799"/>
            <a:ext cx="1371600" cy="1371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176" y="4237799"/>
            <a:ext cx="1503124" cy="1371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3968" y="4237799"/>
            <a:ext cx="1371600" cy="1371600"/>
          </a:xfrm>
          <a:prstGeom prst="rect">
            <a:avLst/>
          </a:prstGeom>
        </p:spPr>
      </p:pic>
    </p:spTree>
    <p:extLst>
      <p:ext uri="{BB962C8B-B14F-4D97-AF65-F5344CB8AC3E}">
        <p14:creationId xmlns:p14="http://schemas.microsoft.com/office/powerpoint/2010/main" val="900515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0" y="-7640"/>
            <a:ext cx="9678435" cy="6865640"/>
          </a:xfrm>
          <a:prstGeom prst="rect">
            <a:avLst/>
          </a:prstGeom>
        </p:spPr>
      </p:pic>
    </p:spTree>
    <p:extLst>
      <p:ext uri="{BB962C8B-B14F-4D97-AF65-F5344CB8AC3E}">
        <p14:creationId xmlns:p14="http://schemas.microsoft.com/office/powerpoint/2010/main" val="3265663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447" b="53497"/>
          <a:stretch/>
        </p:blipFill>
        <p:spPr>
          <a:xfrm>
            <a:off x="-324544" y="-27384"/>
            <a:ext cx="10039872" cy="6885385"/>
          </a:xfrm>
          <a:prstGeom prst="rect">
            <a:avLst/>
          </a:prstGeom>
        </p:spPr>
      </p:pic>
    </p:spTree>
    <p:extLst>
      <p:ext uri="{BB962C8B-B14F-4D97-AF65-F5344CB8AC3E}">
        <p14:creationId xmlns:p14="http://schemas.microsoft.com/office/powerpoint/2010/main" val="12920834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1696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8152</TotalTime>
  <Words>1823</Words>
  <Application>Microsoft Office PowerPoint</Application>
  <PresentationFormat>On-screen Show (4:3)</PresentationFormat>
  <Paragraphs>232</Paragraphs>
  <Slides>29</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Diseño predeterminado</vt:lpstr>
      <vt:lpstr>International  Scouting</vt:lpstr>
      <vt:lpstr>PowerPoint Presentation</vt:lpstr>
      <vt:lpstr>World Organization  of the  Scout Movement</vt:lpstr>
      <vt:lpstr>WOSM</vt:lpstr>
      <vt:lpstr>World Friendship Fund</vt:lpstr>
      <vt:lpstr>Scout Centres</vt:lpstr>
      <vt:lpstr>PowerPoint Presentation</vt:lpstr>
      <vt:lpstr>PowerPoint Presentation</vt:lpstr>
      <vt:lpstr>PowerPoint Presentation</vt:lpstr>
      <vt:lpstr>Additional Scout Centres</vt:lpstr>
      <vt:lpstr>International Staff</vt:lpstr>
      <vt:lpstr>World Peace</vt:lpstr>
      <vt:lpstr>International Spirit Award</vt:lpstr>
      <vt:lpstr>International Scouter Award</vt:lpstr>
      <vt:lpstr>World Conservation Award</vt:lpstr>
      <vt:lpstr>Interpreter Strip</vt:lpstr>
      <vt:lpstr>JOTA/JOTI</vt:lpstr>
      <vt:lpstr>Unit Program Ideas</vt:lpstr>
      <vt:lpstr>On the Web</vt:lpstr>
      <vt:lpstr>Local Events</vt:lpstr>
      <vt:lpstr>Local Events</vt:lpstr>
      <vt:lpstr>BSA Contingent</vt:lpstr>
      <vt:lpstr>World Moot</vt:lpstr>
      <vt:lpstr>World Scout Jamboree</vt:lpstr>
      <vt:lpstr>World Scout Jamboree</vt:lpstr>
      <vt:lpstr>World Scout Jamboree</vt:lpstr>
      <vt:lpstr>World Scout Jamboree</vt:lpstr>
      <vt:lpstr>PowerPoint Presentation</vt:lpstr>
      <vt:lpstr>Association of Top Achiever Scouts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MR Marks</cp:lastModifiedBy>
  <cp:revision>760</cp:revision>
  <cp:lastPrinted>2014-05-08T21:36:56Z</cp:lastPrinted>
  <dcterms:created xsi:type="dcterms:W3CDTF">2010-05-23T14:28:12Z</dcterms:created>
  <dcterms:modified xsi:type="dcterms:W3CDTF">2015-05-19T21:08:00Z</dcterms:modified>
</cp:coreProperties>
</file>